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hLAnovC4C6PHgLI0NsZOsyp/2U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0DD98C-3198-4261-A2C1-5EAA3300E17F}">
  <a:tblStyle styleId="{F70DD98C-3198-4261-A2C1-5EAA3300E17F}" styleName="Table_0">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customschemas.google.com/relationships/presentationmetadata" Target="meta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3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6.png"/><Relationship Id="rId7"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U"/>
              <a:t>Share your thoughts</a:t>
            </a:r>
            <a:br>
              <a:rPr lang="en-AU"/>
            </a:br>
            <a:endParaRPr/>
          </a:p>
        </p:txBody>
      </p:sp>
      <p:sp>
        <p:nvSpPr>
          <p:cNvPr id="85" name="Google Shape;85;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AU"/>
              <a:t>Who is the Holy Spirit?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0"/>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39" name="Google Shape;139;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Dear brothers, think about this! You can be sure that the patriarch David wasn’t referring to himself, for he died and was buried, and his tomb is still here among us. But he was a prophet, and he knew God had promised with an oath that one of David’s own descendants would sit on his throne. David was looking into the future and speaking of the Messiah’s resurrection. He was saying that God would not leave him among the dead or allow his body to rot in the grave.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1"/>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45" name="Google Shape;145;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800"/>
              <a:buNone/>
            </a:pPr>
            <a:r>
              <a:rPr lang="en-AU"/>
              <a:t>“God raised Jesus from the dead, and we are all witnesses of this. 33 Now he is exalted to the place of highest honor in heaven, at God’s right hand. And the Father, as he had promised, gave him the Holy Spirit to pour out upon us, just as you see and hear today. For David himself never ascended into heaven, yet he said,</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AU"/>
              <a:t>‘The Lord said to my Lord,</a:t>
            </a:r>
            <a:endParaRPr/>
          </a:p>
          <a:p>
            <a:pPr indent="0" lvl="0" marL="0" rtl="0" algn="l">
              <a:lnSpc>
                <a:spcPct val="90000"/>
              </a:lnSpc>
              <a:spcBef>
                <a:spcPts val="1000"/>
              </a:spcBef>
              <a:spcAft>
                <a:spcPts val="0"/>
              </a:spcAft>
              <a:buClr>
                <a:schemeClr val="dk1"/>
              </a:buClr>
              <a:buSzPts val="2800"/>
              <a:buNone/>
            </a:pPr>
            <a:r>
              <a:rPr lang="en-AU"/>
              <a:t>    “Sit in the place of honor at my right hand</a:t>
            </a:r>
            <a:endParaRPr/>
          </a:p>
          <a:p>
            <a:pPr indent="0" lvl="0" marL="0" rtl="0" algn="l">
              <a:lnSpc>
                <a:spcPct val="90000"/>
              </a:lnSpc>
              <a:spcBef>
                <a:spcPts val="1000"/>
              </a:spcBef>
              <a:spcAft>
                <a:spcPts val="0"/>
              </a:spcAft>
              <a:buClr>
                <a:schemeClr val="dk1"/>
              </a:buClr>
              <a:buSzPts val="2800"/>
              <a:buNone/>
            </a:pPr>
            <a:r>
              <a:rPr lang="en-AU"/>
              <a:t>until I humble your enemies,</a:t>
            </a:r>
            <a:endParaRPr/>
          </a:p>
          <a:p>
            <a:pPr indent="0" lvl="0" marL="0" rtl="0" algn="l">
              <a:lnSpc>
                <a:spcPct val="90000"/>
              </a:lnSpc>
              <a:spcBef>
                <a:spcPts val="1000"/>
              </a:spcBef>
              <a:spcAft>
                <a:spcPts val="0"/>
              </a:spcAft>
              <a:buClr>
                <a:schemeClr val="dk1"/>
              </a:buClr>
              <a:buSzPts val="2800"/>
              <a:buNone/>
            </a:pPr>
            <a:r>
              <a:rPr lang="en-AU"/>
              <a:t>    making them a footstool under your feet.”’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2"/>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51" name="Google Shape;15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AU"/>
              <a:t> “So let everyone in Israel know for certain that God has made this Jesus, whom you crucified, to be both Lord and Messiah!”</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Peter’s words pierced their hearts, and they said to him and to the other apostles, “Brothers, what should we do?”</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Peter replied, “Each of you must repent of your sins and turn to God, and be baptized in the name of Jesus Christ for the forgiveness of your sins. Then you will receive the gift of the Holy Spirit. This promise is to you, to your children, and to those far away—all who have been called by the Lord our God.”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3"/>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57" name="Google Shape;15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Then Peter continued preaching for a long time, strongly urging all his listeners, “Save yourselves from this crooked generation!”</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AU"/>
              <a:t>Those who believed what Peter said were baptized and added to the church that day—about 3,000 in all.</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AU"/>
              <a:t>All the believers devoted themselves to the apostles’ teaching, and to fellowship, and to sharing in meals (including the Lord’s Supper), and to prayer.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pic>
        <p:nvPicPr>
          <p:cNvPr id="162" name="Google Shape;162;p14"/>
          <p:cNvPicPr preferRelativeResize="0"/>
          <p:nvPr/>
        </p:nvPicPr>
        <p:blipFill rotWithShape="1">
          <a:blip r:embed="rId3">
            <a:alphaModFix/>
          </a:blip>
          <a:srcRect b="0" l="0" r="0" t="4255"/>
          <a:stretch/>
        </p:blipFill>
        <p:spPr>
          <a:xfrm>
            <a:off x="20" y="10"/>
            <a:ext cx="12191980" cy="6857990"/>
          </a:xfrm>
          <a:prstGeom prst="rect">
            <a:avLst/>
          </a:prstGeom>
          <a:noFill/>
          <a:ln>
            <a:noFill/>
          </a:ln>
        </p:spPr>
      </p:pic>
      <p:sp>
        <p:nvSpPr>
          <p:cNvPr id="163" name="Google Shape;163;p14"/>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262626">
              <a:alpha val="8784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4" name="Google Shape;164;p14"/>
          <p:cNvSpPr txBox="1"/>
          <p:nvPr>
            <p:ph idx="1" type="subTitle"/>
          </p:nvPr>
        </p:nvSpPr>
        <p:spPr>
          <a:xfrm>
            <a:off x="841249" y="5543643"/>
            <a:ext cx="8856058" cy="4797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1400"/>
              <a:buNone/>
            </a:pPr>
            <a:r>
              <a:rPr lang="en-AU" sz="1400">
                <a:solidFill>
                  <a:srgbClr val="FFFFFF"/>
                </a:solidFill>
              </a:rPr>
              <a:t>Graham Grove, June, 2022</a:t>
            </a:r>
            <a:endParaRPr/>
          </a:p>
        </p:txBody>
      </p:sp>
      <p:sp>
        <p:nvSpPr>
          <p:cNvPr id="165" name="Google Shape;165;p14"/>
          <p:cNvSpPr txBox="1"/>
          <p:nvPr>
            <p:ph type="ctrTitle"/>
          </p:nvPr>
        </p:nvSpPr>
        <p:spPr>
          <a:xfrm>
            <a:off x="841248" y="4199861"/>
            <a:ext cx="8856059" cy="133682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lang="en-AU" sz="3000">
                <a:solidFill>
                  <a:srgbClr val="FFFFFF"/>
                </a:solidFill>
              </a:rPr>
              <a:t>The Day of Pentecost – Acts 2</a:t>
            </a:r>
            <a:br>
              <a:rPr lang="en-AU" sz="3000">
                <a:solidFill>
                  <a:srgbClr val="FFFFFF"/>
                </a:solidFill>
              </a:rPr>
            </a:br>
            <a:r>
              <a:rPr lang="en-AU" sz="3000">
                <a:solidFill>
                  <a:srgbClr val="FFFFFF"/>
                </a:solidFill>
              </a:rPr>
              <a:t>Connecting the Old and the New</a:t>
            </a:r>
            <a:br>
              <a:rPr lang="en-AU" sz="3000">
                <a:solidFill>
                  <a:srgbClr val="FFFFFF"/>
                </a:solidFill>
              </a:rPr>
            </a:br>
            <a:r>
              <a:rPr lang="en-AU" sz="3000">
                <a:solidFill>
                  <a:srgbClr val="FFFFFF"/>
                </a:solidFill>
              </a:rPr>
              <a:t>Understanding the Present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pic>
        <p:nvPicPr>
          <p:cNvPr id="170" name="Google Shape;170;p15"/>
          <p:cNvPicPr preferRelativeResize="0"/>
          <p:nvPr/>
        </p:nvPicPr>
        <p:blipFill rotWithShape="1">
          <a:blip r:embed="rId3">
            <a:alphaModFix/>
          </a:blip>
          <a:srcRect b="0" l="0" r="0" t="0"/>
          <a:stretch/>
        </p:blipFill>
        <p:spPr>
          <a:xfrm>
            <a:off x="0" y="605588"/>
            <a:ext cx="12167825" cy="47604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The History of Pentecost</a:t>
            </a:r>
            <a:endParaRPr/>
          </a:p>
        </p:txBody>
      </p:sp>
      <p:sp>
        <p:nvSpPr>
          <p:cNvPr id="176" name="Google Shape;176;p16"/>
          <p:cNvSpPr txBox="1"/>
          <p:nvPr>
            <p:ph idx="1" type="body"/>
          </p:nvPr>
        </p:nvSpPr>
        <p:spPr>
          <a:xfrm>
            <a:off x="838200" y="1825625"/>
            <a:ext cx="3509212"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en-AU"/>
              <a:t>You must celebrate the Festival of Harvest (Pentecost) with the first crop of the wheat harvest…</a:t>
            </a:r>
            <a:endParaRPr/>
          </a:p>
          <a:p>
            <a:pPr indent="0" lvl="0" marL="0" rtl="0" algn="r">
              <a:lnSpc>
                <a:spcPct val="90000"/>
              </a:lnSpc>
              <a:spcBef>
                <a:spcPts val="1000"/>
              </a:spcBef>
              <a:spcAft>
                <a:spcPts val="0"/>
              </a:spcAft>
              <a:buClr>
                <a:schemeClr val="dk1"/>
              </a:buClr>
              <a:buSzPct val="100000"/>
              <a:buNone/>
            </a:pPr>
            <a:r>
              <a:rPr i="1" lang="en-AU"/>
              <a:t>Exodus 34:22</a:t>
            </a:r>
            <a:endParaRPr/>
          </a:p>
          <a:p>
            <a:pPr indent="0" lvl="0" marL="0" rtl="0" algn="r">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rgbClr val="F2F2F2"/>
              </a:buClr>
              <a:buSzPct val="100000"/>
              <a:buNone/>
            </a:pPr>
            <a:r>
              <a:rPr lang="en-AU">
                <a:solidFill>
                  <a:srgbClr val="F2F2F2"/>
                </a:solidFill>
              </a:rPr>
              <a:t>When you harvest the crops of your land (at Pentecost), do not harvest the grain along the edges of your field, and do not pick up what the harvesters drop. Leave it for the poor and the foreigners living among you. I am the Lord</a:t>
            </a:r>
            <a:endParaRPr/>
          </a:p>
          <a:p>
            <a:pPr indent="0" lvl="0" marL="0" rtl="0" algn="r">
              <a:lnSpc>
                <a:spcPct val="90000"/>
              </a:lnSpc>
              <a:spcBef>
                <a:spcPts val="1000"/>
              </a:spcBef>
              <a:spcAft>
                <a:spcPts val="0"/>
              </a:spcAft>
              <a:buClr>
                <a:srgbClr val="F2F2F2"/>
              </a:buClr>
              <a:buSzPct val="100000"/>
              <a:buNone/>
            </a:pPr>
            <a:r>
              <a:rPr i="1" lang="en-AU">
                <a:solidFill>
                  <a:srgbClr val="F2F2F2"/>
                </a:solidFill>
              </a:rPr>
              <a:t>Leviticus 23:22</a:t>
            </a:r>
            <a:endParaRPr>
              <a:solidFill>
                <a:srgbClr val="F2F2F2"/>
              </a:solidFill>
            </a:endParaRPr>
          </a:p>
        </p:txBody>
      </p:sp>
      <p:sp>
        <p:nvSpPr>
          <p:cNvPr id="177" name="Google Shape;177;p16"/>
          <p:cNvSpPr txBox="1"/>
          <p:nvPr/>
        </p:nvSpPr>
        <p:spPr>
          <a:xfrm>
            <a:off x="7018420" y="538244"/>
            <a:ext cx="4776537" cy="2044533"/>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Part of the Old Testament or Covenant</a:t>
            </a:r>
            <a:endParaRPr/>
          </a:p>
          <a:p>
            <a:pPr indent="0" lvl="0" marL="0" marR="0" rtl="0" algn="ctr">
              <a:lnSpc>
                <a:spcPct val="90000"/>
              </a:lnSpc>
              <a:spcBef>
                <a:spcPts val="1000"/>
              </a:spcBef>
              <a:spcAft>
                <a:spcPts val="0"/>
              </a:spcAft>
              <a:buClr>
                <a:schemeClr val="dk1"/>
              </a:buClr>
              <a:buSzPct val="1000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God gives what is needed to sustain life</a:t>
            </a:r>
            <a:endParaRPr/>
          </a:p>
        </p:txBody>
      </p:sp>
      <p:cxnSp>
        <p:nvCxnSpPr>
          <p:cNvPr id="178" name="Google Shape;178;p16"/>
          <p:cNvCxnSpPr/>
          <p:nvPr/>
        </p:nvCxnSpPr>
        <p:spPr>
          <a:xfrm flipH="1" rot="10800000">
            <a:off x="4876800" y="1604211"/>
            <a:ext cx="1977189" cy="573505"/>
          </a:xfrm>
          <a:prstGeom prst="straightConnector1">
            <a:avLst/>
          </a:prstGeom>
          <a:noFill/>
          <a:ln cap="flat" cmpd="sng" w="9525">
            <a:solidFill>
              <a:schemeClr val="accent1"/>
            </a:solidFill>
            <a:prstDash val="solid"/>
            <a:miter lim="800000"/>
            <a:headEnd len="sm" w="sm" type="none"/>
            <a:tailEnd len="med" w="med" type="triangle"/>
          </a:ln>
        </p:spPr>
      </p:cxnSp>
      <p:pic>
        <p:nvPicPr>
          <p:cNvPr descr="40,009 Jewish People Stock Photos and Images - 123RF" id="179" name="Google Shape;179;p16"/>
          <p:cNvPicPr preferRelativeResize="0"/>
          <p:nvPr/>
        </p:nvPicPr>
        <p:blipFill rotWithShape="1">
          <a:blip r:embed="rId3">
            <a:alphaModFix/>
          </a:blip>
          <a:srcRect b="0" l="0" r="0" t="0"/>
          <a:stretch/>
        </p:blipFill>
        <p:spPr>
          <a:xfrm>
            <a:off x="6529976" y="3068053"/>
            <a:ext cx="5539201" cy="36435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The History of Pentecost</a:t>
            </a:r>
            <a:endParaRPr/>
          </a:p>
        </p:txBody>
      </p:sp>
      <p:sp>
        <p:nvSpPr>
          <p:cNvPr id="185" name="Google Shape;185;p17"/>
          <p:cNvSpPr txBox="1"/>
          <p:nvPr>
            <p:ph idx="1" type="body"/>
          </p:nvPr>
        </p:nvSpPr>
        <p:spPr>
          <a:xfrm>
            <a:off x="838200" y="1825625"/>
            <a:ext cx="3509212"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rgbClr val="F2F2F2"/>
              </a:buClr>
              <a:buSzPct val="100000"/>
              <a:buNone/>
            </a:pPr>
            <a:r>
              <a:rPr lang="en-AU">
                <a:solidFill>
                  <a:srgbClr val="F2F2F2"/>
                </a:solidFill>
              </a:rPr>
              <a:t>You must celebrate the Festival of Harvest (Pentecost) with the first crop of the wheat harvest…</a:t>
            </a:r>
            <a:endParaRPr/>
          </a:p>
          <a:p>
            <a:pPr indent="0" lvl="0" marL="0" rtl="0" algn="r">
              <a:lnSpc>
                <a:spcPct val="90000"/>
              </a:lnSpc>
              <a:spcBef>
                <a:spcPts val="1000"/>
              </a:spcBef>
              <a:spcAft>
                <a:spcPts val="0"/>
              </a:spcAft>
              <a:buClr>
                <a:srgbClr val="F2F2F2"/>
              </a:buClr>
              <a:buSzPct val="100000"/>
              <a:buNone/>
            </a:pPr>
            <a:r>
              <a:rPr i="1" lang="en-AU">
                <a:solidFill>
                  <a:srgbClr val="F2F2F2"/>
                </a:solidFill>
              </a:rPr>
              <a:t>Exodus 34:22</a:t>
            </a:r>
            <a:endParaRPr/>
          </a:p>
          <a:p>
            <a:pPr indent="0" lvl="0" marL="0" rtl="0" algn="r">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When you harvest the crops of your land (at Pentecost), do not harvest the grain along the edges of your field, and do not pick up what the harvesters drop. Leave it for the poor and the foreigners living among you. I am the Lord</a:t>
            </a:r>
            <a:endParaRPr/>
          </a:p>
          <a:p>
            <a:pPr indent="0" lvl="0" marL="0" rtl="0" algn="r">
              <a:lnSpc>
                <a:spcPct val="90000"/>
              </a:lnSpc>
              <a:spcBef>
                <a:spcPts val="1000"/>
              </a:spcBef>
              <a:spcAft>
                <a:spcPts val="0"/>
              </a:spcAft>
              <a:buClr>
                <a:schemeClr val="dk1"/>
              </a:buClr>
              <a:buSzPct val="100000"/>
              <a:buNone/>
            </a:pPr>
            <a:r>
              <a:rPr i="1" lang="en-AU"/>
              <a:t>Leviticus 23:22</a:t>
            </a:r>
            <a:endParaRPr/>
          </a:p>
        </p:txBody>
      </p:sp>
      <p:pic>
        <p:nvPicPr>
          <p:cNvPr id="186" name="Google Shape;186;p17"/>
          <p:cNvPicPr preferRelativeResize="0"/>
          <p:nvPr/>
        </p:nvPicPr>
        <p:blipFill rotWithShape="1">
          <a:blip r:embed="rId3">
            <a:alphaModFix/>
          </a:blip>
          <a:srcRect b="0" l="0" r="0" t="0"/>
          <a:stretch/>
        </p:blipFill>
        <p:spPr>
          <a:xfrm>
            <a:off x="6359442" y="3002129"/>
            <a:ext cx="5611980" cy="3741320"/>
          </a:xfrm>
          <a:prstGeom prst="rect">
            <a:avLst/>
          </a:prstGeom>
          <a:noFill/>
          <a:ln>
            <a:noFill/>
          </a:ln>
        </p:spPr>
      </p:pic>
      <p:sp>
        <p:nvSpPr>
          <p:cNvPr id="187" name="Google Shape;187;p17"/>
          <p:cNvSpPr txBox="1"/>
          <p:nvPr/>
        </p:nvSpPr>
        <p:spPr>
          <a:xfrm>
            <a:off x="7018420" y="1247273"/>
            <a:ext cx="4776537" cy="689811"/>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God wishes to sustain the foreigner too</a:t>
            </a:r>
            <a:endParaRPr b="0" i="1" sz="2800" u="none" cap="none" strike="noStrike">
              <a:solidFill>
                <a:schemeClr val="dk1"/>
              </a:solidFill>
              <a:latin typeface="Calibri"/>
              <a:ea typeface="Calibri"/>
              <a:cs typeface="Calibri"/>
              <a:sym typeface="Calibri"/>
            </a:endParaRPr>
          </a:p>
        </p:txBody>
      </p:sp>
      <p:cxnSp>
        <p:nvCxnSpPr>
          <p:cNvPr id="188" name="Google Shape;188;p17"/>
          <p:cNvCxnSpPr/>
          <p:nvPr/>
        </p:nvCxnSpPr>
        <p:spPr>
          <a:xfrm flipH="1" rot="10800000">
            <a:off x="4876800" y="1604211"/>
            <a:ext cx="1977189" cy="573505"/>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The History of the Tabernacle and the Temple</a:t>
            </a:r>
            <a:endParaRPr/>
          </a:p>
        </p:txBody>
      </p:sp>
      <p:sp>
        <p:nvSpPr>
          <p:cNvPr id="194" name="Google Shape;194;p18"/>
          <p:cNvSpPr txBox="1"/>
          <p:nvPr>
            <p:ph idx="1" type="body"/>
          </p:nvPr>
        </p:nvSpPr>
        <p:spPr>
          <a:xfrm>
            <a:off x="838200" y="1825625"/>
            <a:ext cx="3509212"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You must build a Tabernacle…</a:t>
            </a:r>
            <a:endParaRPr/>
          </a:p>
          <a:p>
            <a:pPr indent="0" lvl="0" marL="0" rtl="0" algn="r">
              <a:lnSpc>
                <a:spcPct val="90000"/>
              </a:lnSpc>
              <a:spcBef>
                <a:spcPts val="1000"/>
              </a:spcBef>
              <a:spcAft>
                <a:spcPts val="0"/>
              </a:spcAft>
              <a:buClr>
                <a:schemeClr val="dk1"/>
              </a:buClr>
              <a:buSzPts val="2800"/>
              <a:buNone/>
            </a:pPr>
            <a:r>
              <a:rPr i="1" lang="en-AU"/>
              <a:t>Exodus 25:9</a:t>
            </a:r>
            <a:endParaRPr/>
          </a:p>
          <a:p>
            <a:pPr indent="0" lvl="0" marL="0" rtl="0" algn="r">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AU"/>
              <a:t>Solomon, my son… The Lord has chosen you to build a Temple as his sanctuary.</a:t>
            </a:r>
            <a:endParaRPr/>
          </a:p>
          <a:p>
            <a:pPr indent="0" lvl="0" marL="0" rtl="0" algn="r">
              <a:lnSpc>
                <a:spcPct val="90000"/>
              </a:lnSpc>
              <a:spcBef>
                <a:spcPts val="1000"/>
              </a:spcBef>
              <a:spcAft>
                <a:spcPts val="0"/>
              </a:spcAft>
              <a:buClr>
                <a:schemeClr val="dk1"/>
              </a:buClr>
              <a:buSzPts val="2800"/>
              <a:buNone/>
            </a:pPr>
            <a:r>
              <a:rPr i="1" lang="en-AU"/>
              <a:t>1 Chronicles 28:9,10</a:t>
            </a:r>
            <a:endParaRPr/>
          </a:p>
        </p:txBody>
      </p:sp>
      <p:cxnSp>
        <p:nvCxnSpPr>
          <p:cNvPr id="195" name="Google Shape;195;p18"/>
          <p:cNvCxnSpPr/>
          <p:nvPr/>
        </p:nvCxnSpPr>
        <p:spPr>
          <a:xfrm>
            <a:off x="4876800" y="2177716"/>
            <a:ext cx="2967790" cy="0"/>
          </a:xfrm>
          <a:prstGeom prst="straightConnector1">
            <a:avLst/>
          </a:prstGeom>
          <a:noFill/>
          <a:ln cap="flat" cmpd="sng" w="9525">
            <a:solidFill>
              <a:schemeClr val="accent1"/>
            </a:solidFill>
            <a:prstDash val="solid"/>
            <a:miter lim="800000"/>
            <a:headEnd len="sm" w="sm" type="none"/>
            <a:tailEnd len="med" w="med" type="triangle"/>
          </a:ln>
        </p:spPr>
      </p:cxnSp>
      <p:sp>
        <p:nvSpPr>
          <p:cNvPr id="196" name="Google Shape;196;p18"/>
          <p:cNvSpPr txBox="1"/>
          <p:nvPr/>
        </p:nvSpPr>
        <p:spPr>
          <a:xfrm>
            <a:off x="7900737" y="1624264"/>
            <a:ext cx="4094747" cy="962525"/>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Part of the Old Testament or Covenant</a:t>
            </a:r>
            <a:endParaRPr/>
          </a:p>
          <a:p>
            <a:pPr indent="0" lvl="0" marL="0" marR="0" rtl="0" algn="ctr">
              <a:lnSpc>
                <a:spcPct val="90000"/>
              </a:lnSpc>
              <a:spcBef>
                <a:spcPts val="1000"/>
              </a:spcBef>
              <a:spcAft>
                <a:spcPts val="0"/>
              </a:spcAft>
              <a:buClr>
                <a:schemeClr val="dk1"/>
              </a:buClr>
              <a:buSzPct val="1000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t/>
            </a:r>
            <a:endParaRPr b="0" i="1" sz="2800" u="none" cap="none" strike="noStrike">
              <a:solidFill>
                <a:schemeClr val="dk1"/>
              </a:solidFill>
              <a:latin typeface="Calibri"/>
              <a:ea typeface="Calibri"/>
              <a:cs typeface="Calibri"/>
              <a:sym typeface="Calibri"/>
            </a:endParaRPr>
          </a:p>
        </p:txBody>
      </p:sp>
      <p:pic>
        <p:nvPicPr>
          <p:cNvPr id="197" name="Google Shape;197;p18"/>
          <p:cNvPicPr preferRelativeResize="0"/>
          <p:nvPr/>
        </p:nvPicPr>
        <p:blipFill rotWithShape="1">
          <a:blip r:embed="rId3">
            <a:alphaModFix/>
          </a:blip>
          <a:srcRect b="0" l="0" r="0" t="0"/>
          <a:stretch/>
        </p:blipFill>
        <p:spPr>
          <a:xfrm>
            <a:off x="7816516" y="4571810"/>
            <a:ext cx="4375484" cy="2286190"/>
          </a:xfrm>
          <a:prstGeom prst="rect">
            <a:avLst/>
          </a:prstGeom>
          <a:noFill/>
          <a:ln>
            <a:noFill/>
          </a:ln>
        </p:spPr>
      </p:pic>
      <p:pic>
        <p:nvPicPr>
          <p:cNvPr id="198" name="Google Shape;198;p18"/>
          <p:cNvPicPr preferRelativeResize="0"/>
          <p:nvPr/>
        </p:nvPicPr>
        <p:blipFill rotWithShape="1">
          <a:blip r:embed="rId4">
            <a:alphaModFix/>
          </a:blip>
          <a:srcRect b="0" l="0" r="0" t="0"/>
          <a:stretch/>
        </p:blipFill>
        <p:spPr>
          <a:xfrm>
            <a:off x="4876800" y="2488918"/>
            <a:ext cx="3408947" cy="2092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The History of the Tabernacle and the Temple</a:t>
            </a:r>
            <a:endParaRPr/>
          </a:p>
        </p:txBody>
      </p:sp>
      <p:sp>
        <p:nvSpPr>
          <p:cNvPr id="204" name="Google Shape;204;p19"/>
          <p:cNvSpPr txBox="1"/>
          <p:nvPr>
            <p:ph idx="1" type="body"/>
          </p:nvPr>
        </p:nvSpPr>
        <p:spPr>
          <a:xfrm>
            <a:off x="838200" y="1825625"/>
            <a:ext cx="3509212"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0"/>
              </a:spcBef>
              <a:spcAft>
                <a:spcPts val="0"/>
              </a:spcAft>
              <a:buClr>
                <a:schemeClr val="dk1"/>
              </a:buClr>
              <a:buSzPct val="100000"/>
              <a:buNone/>
            </a:pPr>
            <a:r>
              <a:rPr lang="en-AU"/>
              <a:t>Then the cloud covered the Tabernacle, and the glory of the Lord filled the Tabernacle…</a:t>
            </a:r>
            <a:endParaRPr/>
          </a:p>
          <a:p>
            <a:pPr indent="0" lvl="0" marL="0" rtl="0" algn="l">
              <a:lnSpc>
                <a:spcPct val="90000"/>
              </a:lnSpc>
              <a:spcBef>
                <a:spcPts val="1000"/>
              </a:spcBef>
              <a:spcAft>
                <a:spcPts val="0"/>
              </a:spcAft>
              <a:buClr>
                <a:srgbClr val="000000"/>
              </a:buClr>
              <a:buSzPct val="100000"/>
              <a:buNone/>
            </a:pPr>
            <a:r>
              <a:rPr b="0" i="0" lang="en-AU">
                <a:solidFill>
                  <a:srgbClr val="000000"/>
                </a:solidFill>
                <a:latin typeface="Arial"/>
                <a:ea typeface="Arial"/>
                <a:cs typeface="Arial"/>
                <a:sym typeface="Arial"/>
              </a:rPr>
              <a:t>The cloud of the </a:t>
            </a:r>
            <a:r>
              <a:rPr b="0" i="0" lang="en-AU" cap="small">
                <a:solidFill>
                  <a:srgbClr val="000000"/>
                </a:solidFill>
                <a:latin typeface="Arial"/>
                <a:ea typeface="Arial"/>
                <a:cs typeface="Arial"/>
                <a:sym typeface="Arial"/>
              </a:rPr>
              <a:t>Lord</a:t>
            </a:r>
            <a:r>
              <a:rPr b="0" i="0" lang="en-AU">
                <a:solidFill>
                  <a:srgbClr val="000000"/>
                </a:solidFill>
                <a:latin typeface="Arial"/>
                <a:ea typeface="Arial"/>
                <a:cs typeface="Arial"/>
                <a:sym typeface="Arial"/>
              </a:rPr>
              <a:t> hovered over the Tabernacle during the day, and at night fire glowed inside the cloud…</a:t>
            </a:r>
            <a:endParaRPr/>
          </a:p>
          <a:p>
            <a:pPr indent="0" lvl="0" marL="0" rtl="0" algn="r">
              <a:lnSpc>
                <a:spcPct val="90000"/>
              </a:lnSpc>
              <a:spcBef>
                <a:spcPts val="1000"/>
              </a:spcBef>
              <a:spcAft>
                <a:spcPts val="0"/>
              </a:spcAft>
              <a:buClr>
                <a:schemeClr val="dk1"/>
              </a:buClr>
              <a:buSzPct val="100000"/>
              <a:buNone/>
            </a:pPr>
            <a:r>
              <a:rPr i="1" lang="en-AU"/>
              <a:t>Exodus 40:34, 38</a:t>
            </a:r>
            <a:endParaRPr/>
          </a:p>
          <a:p>
            <a:pPr indent="0" lvl="0" marL="0" rtl="0" algn="r">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When the priests came out of the Holy Place, a thick cloud filled the Temple of the Lord. </a:t>
            </a:r>
            <a:endParaRPr/>
          </a:p>
          <a:p>
            <a:pPr indent="0" lvl="0" marL="0" rtl="0" algn="r">
              <a:lnSpc>
                <a:spcPct val="90000"/>
              </a:lnSpc>
              <a:spcBef>
                <a:spcPts val="1000"/>
              </a:spcBef>
              <a:spcAft>
                <a:spcPts val="0"/>
              </a:spcAft>
              <a:buClr>
                <a:schemeClr val="dk1"/>
              </a:buClr>
              <a:buSzPct val="100000"/>
              <a:buNone/>
            </a:pPr>
            <a:r>
              <a:rPr i="1" lang="en-AU"/>
              <a:t>1 Kings 8:10</a:t>
            </a:r>
            <a:endParaRPr/>
          </a:p>
        </p:txBody>
      </p:sp>
      <p:cxnSp>
        <p:nvCxnSpPr>
          <p:cNvPr id="205" name="Google Shape;205;p19"/>
          <p:cNvCxnSpPr/>
          <p:nvPr/>
        </p:nvCxnSpPr>
        <p:spPr>
          <a:xfrm>
            <a:off x="4876800" y="2177716"/>
            <a:ext cx="2967790" cy="0"/>
          </a:xfrm>
          <a:prstGeom prst="straightConnector1">
            <a:avLst/>
          </a:prstGeom>
          <a:noFill/>
          <a:ln cap="flat" cmpd="sng" w="9525">
            <a:solidFill>
              <a:schemeClr val="accent1"/>
            </a:solidFill>
            <a:prstDash val="solid"/>
            <a:miter lim="800000"/>
            <a:headEnd len="sm" w="sm" type="none"/>
            <a:tailEnd len="med" w="med" type="triangle"/>
          </a:ln>
        </p:spPr>
      </p:cxnSp>
      <p:sp>
        <p:nvSpPr>
          <p:cNvPr id="206" name="Google Shape;206;p19"/>
          <p:cNvSpPr txBox="1"/>
          <p:nvPr/>
        </p:nvSpPr>
        <p:spPr>
          <a:xfrm>
            <a:off x="7900737" y="1624264"/>
            <a:ext cx="4094747" cy="162426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ctr">
              <a:lnSpc>
                <a:spcPct val="90000"/>
              </a:lnSpc>
              <a:spcBef>
                <a:spcPts val="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Where God Dwelt</a:t>
            </a:r>
            <a:endParaRPr/>
          </a:p>
          <a:p>
            <a:pPr indent="0" lvl="0" marL="0" marR="0" rtl="0" algn="ctr">
              <a:lnSpc>
                <a:spcPct val="90000"/>
              </a:lnSpc>
              <a:spcBef>
                <a:spcPts val="1000"/>
              </a:spcBef>
              <a:spcAft>
                <a:spcPts val="0"/>
              </a:spcAft>
              <a:buClr>
                <a:schemeClr val="dk1"/>
              </a:buClr>
              <a:buSzPct val="100000"/>
              <a:buFont typeface="Arial"/>
              <a:buNone/>
            </a:pPr>
            <a:r>
              <a:t/>
            </a:r>
            <a:endParaRPr b="1" i="1"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And God’s presence was seen as: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Fire and Cloud/Wind</a:t>
            </a:r>
            <a:endParaRPr/>
          </a:p>
        </p:txBody>
      </p:sp>
      <p:pic>
        <p:nvPicPr>
          <p:cNvPr id="207" name="Google Shape;207;p19"/>
          <p:cNvPicPr preferRelativeResize="0"/>
          <p:nvPr/>
        </p:nvPicPr>
        <p:blipFill rotWithShape="1">
          <a:blip r:embed="rId3">
            <a:alphaModFix/>
          </a:blip>
          <a:srcRect b="0" l="0" r="0" t="0"/>
          <a:stretch/>
        </p:blipFill>
        <p:spPr>
          <a:xfrm>
            <a:off x="4876800" y="3007893"/>
            <a:ext cx="3637547" cy="3637547"/>
          </a:xfrm>
          <a:prstGeom prst="rect">
            <a:avLst/>
          </a:prstGeom>
          <a:noFill/>
          <a:ln>
            <a:noFill/>
          </a:ln>
        </p:spPr>
      </p:pic>
      <p:pic>
        <p:nvPicPr>
          <p:cNvPr id="208" name="Google Shape;208;p19"/>
          <p:cNvPicPr preferRelativeResize="0"/>
          <p:nvPr/>
        </p:nvPicPr>
        <p:blipFill rotWithShape="1">
          <a:blip r:embed="rId4">
            <a:alphaModFix/>
          </a:blip>
          <a:srcRect b="0" l="0" r="0" t="0"/>
          <a:stretch/>
        </p:blipFill>
        <p:spPr>
          <a:xfrm>
            <a:off x="9378366" y="3976186"/>
            <a:ext cx="2669255" cy="26692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graphicFrame>
        <p:nvGraphicFramePr>
          <p:cNvPr id="90" name="Google Shape;90;p2"/>
          <p:cNvGraphicFramePr/>
          <p:nvPr/>
        </p:nvGraphicFramePr>
        <p:xfrm>
          <a:off x="270710" y="198298"/>
          <a:ext cx="3000000" cy="3000000"/>
        </p:xfrm>
        <a:graphic>
          <a:graphicData uri="http://schemas.openxmlformats.org/drawingml/2006/table">
            <a:tbl>
              <a:tblPr bandRow="1" firstRow="1">
                <a:noFill/>
                <a:tableStyleId>{F70DD98C-3198-4261-A2C1-5EAA3300E17F}</a:tableStyleId>
              </a:tblPr>
              <a:tblGrid>
                <a:gridCol w="2245900"/>
                <a:gridCol w="9404675"/>
              </a:tblGrid>
              <a:tr h="370850">
                <a:tc>
                  <a:txBody>
                    <a:bodyPr/>
                    <a:lstStyle/>
                    <a:p>
                      <a:pPr indent="0" lvl="0" marL="0" marR="0" rtl="0" algn="l">
                        <a:spcBef>
                          <a:spcPts val="0"/>
                        </a:spcBef>
                        <a:spcAft>
                          <a:spcPts val="0"/>
                        </a:spcAft>
                        <a:buNone/>
                      </a:pPr>
                      <a:r>
                        <a:rPr b="0" lang="en-AU" sz="1800" u="none" cap="none" strike="noStrike"/>
                        <a:t>Genesis 1:1-2</a:t>
                      </a:r>
                      <a:endParaRPr/>
                    </a:p>
                  </a:txBody>
                  <a:tcPr marT="45725" marB="45725" marR="91450" marL="91450"/>
                </a:tc>
                <a:tc>
                  <a:txBody>
                    <a:bodyPr/>
                    <a:lstStyle/>
                    <a:p>
                      <a:pPr indent="0" lvl="0" marL="0" marR="0" rtl="0" algn="l">
                        <a:spcBef>
                          <a:spcPts val="0"/>
                        </a:spcBef>
                        <a:spcAft>
                          <a:spcPts val="0"/>
                        </a:spcAft>
                        <a:buNone/>
                      </a:pPr>
                      <a:r>
                        <a:rPr b="0" i="0" lang="en-AU" sz="1800">
                          <a:solidFill>
                            <a:schemeClr val="dk1"/>
                          </a:solidFill>
                          <a:latin typeface="Calibri"/>
                          <a:ea typeface="Calibri"/>
                          <a:cs typeface="Calibri"/>
                          <a:sym typeface="Calibri"/>
                        </a:rPr>
                        <a:t>In the beginning God created the heavens and the earth.</a:t>
                      </a:r>
                      <a:endParaRPr b="1" baseline="30000" i="0" sz="1800">
                        <a:solidFill>
                          <a:schemeClr val="dk1"/>
                        </a:solidFill>
                        <a:latin typeface="Calibri"/>
                        <a:ea typeface="Calibri"/>
                        <a:cs typeface="Calibri"/>
                        <a:sym typeface="Calibri"/>
                      </a:endParaRPr>
                    </a:p>
                    <a:p>
                      <a:pPr indent="0" lvl="0" marL="0" marR="0" rtl="0" algn="l">
                        <a:spcBef>
                          <a:spcPts val="0"/>
                        </a:spcBef>
                        <a:spcAft>
                          <a:spcPts val="0"/>
                        </a:spcAft>
                        <a:buNone/>
                      </a:pPr>
                      <a:r>
                        <a:rPr b="0" i="0" lang="en-AU" sz="1800">
                          <a:solidFill>
                            <a:schemeClr val="dk1"/>
                          </a:solidFill>
                          <a:latin typeface="Calibri"/>
                          <a:ea typeface="Calibri"/>
                          <a:cs typeface="Calibri"/>
                          <a:sym typeface="Calibri"/>
                        </a:rPr>
                        <a:t>The earth was formless and empty, and darkness covered the deep waters.</a:t>
                      </a:r>
                      <a:endParaRPr/>
                    </a:p>
                    <a:p>
                      <a:pPr indent="0" lvl="0" marL="0" marR="0" rtl="0" algn="l">
                        <a:spcBef>
                          <a:spcPts val="0"/>
                        </a:spcBef>
                        <a:spcAft>
                          <a:spcPts val="0"/>
                        </a:spcAft>
                        <a:buNone/>
                      </a:pPr>
                      <a:r>
                        <a:rPr b="0" i="0" lang="en-AU" sz="1800">
                          <a:solidFill>
                            <a:schemeClr val="dk1"/>
                          </a:solidFill>
                          <a:latin typeface="Calibri"/>
                          <a:ea typeface="Calibri"/>
                          <a:cs typeface="Calibri"/>
                          <a:sym typeface="Calibri"/>
                        </a:rPr>
                        <a:t>And the </a:t>
                      </a:r>
                      <a:r>
                        <a:rPr b="1" i="0" lang="en-AU" sz="1800">
                          <a:solidFill>
                            <a:schemeClr val="dk1"/>
                          </a:solidFill>
                          <a:latin typeface="Calibri"/>
                          <a:ea typeface="Calibri"/>
                          <a:cs typeface="Calibri"/>
                          <a:sym typeface="Calibri"/>
                        </a:rPr>
                        <a:t>Spirit of God </a:t>
                      </a:r>
                      <a:r>
                        <a:rPr b="0" i="0" lang="en-AU" sz="1800">
                          <a:solidFill>
                            <a:schemeClr val="dk1"/>
                          </a:solidFill>
                          <a:latin typeface="Calibri"/>
                          <a:ea typeface="Calibri"/>
                          <a:cs typeface="Calibri"/>
                          <a:sym typeface="Calibri"/>
                        </a:rPr>
                        <a:t>was hovering over the surface of the waters.</a:t>
                      </a:r>
                      <a:endParaRPr b="0" sz="1800"/>
                    </a:p>
                  </a:txBody>
                  <a:tcPr marT="45725" marB="45725" marR="91450" marL="91450"/>
                </a:tc>
              </a:tr>
              <a:tr h="370850">
                <a:tc>
                  <a:txBody>
                    <a:bodyPr/>
                    <a:lstStyle/>
                    <a:p>
                      <a:pPr indent="0" lvl="0" marL="0" marR="0" rtl="0" algn="l">
                        <a:spcBef>
                          <a:spcPts val="0"/>
                        </a:spcBef>
                        <a:spcAft>
                          <a:spcPts val="0"/>
                        </a:spcAft>
                        <a:buNone/>
                      </a:pPr>
                      <a:r>
                        <a:rPr b="0" lang="en-AU" sz="1800"/>
                        <a:t>Psalm 143:10</a:t>
                      </a:r>
                      <a:endParaRPr/>
                    </a:p>
                  </a:txBody>
                  <a:tcPr marT="45725" marB="45725" marR="91450" marL="91450"/>
                </a:tc>
                <a:tc>
                  <a:txBody>
                    <a:bodyPr/>
                    <a:lstStyle/>
                    <a:p>
                      <a:pPr indent="0" lvl="0" marL="0" marR="0" rtl="0" algn="l">
                        <a:spcBef>
                          <a:spcPts val="0"/>
                        </a:spcBef>
                        <a:spcAft>
                          <a:spcPts val="0"/>
                        </a:spcAft>
                        <a:buNone/>
                      </a:pPr>
                      <a:r>
                        <a:rPr b="0" lang="en-AU" sz="1800"/>
                        <a:t>Teach me to do your will, for you are my God.</a:t>
                      </a:r>
                      <a:endParaRPr/>
                    </a:p>
                    <a:p>
                      <a:pPr indent="0" lvl="0" marL="0" marR="0" rtl="0" algn="l">
                        <a:spcBef>
                          <a:spcPts val="0"/>
                        </a:spcBef>
                        <a:spcAft>
                          <a:spcPts val="0"/>
                        </a:spcAft>
                        <a:buNone/>
                      </a:pPr>
                      <a:r>
                        <a:rPr b="0" lang="en-AU" sz="1800"/>
                        <a:t>May </a:t>
                      </a:r>
                      <a:r>
                        <a:rPr b="1" lang="en-AU" sz="1800"/>
                        <a:t>your gracious Spirit </a:t>
                      </a:r>
                      <a:r>
                        <a:rPr b="0" lang="en-AU" sz="1800"/>
                        <a:t>lead me forward on a firm footing.</a:t>
                      </a:r>
                      <a:endParaRPr b="0" sz="1800"/>
                    </a:p>
                  </a:txBody>
                  <a:tcPr marT="45725" marB="45725" marR="91450" marL="91450"/>
                </a:tc>
              </a:tr>
              <a:tr h="370850">
                <a:tc>
                  <a:txBody>
                    <a:bodyPr/>
                    <a:lstStyle/>
                    <a:p>
                      <a:pPr indent="0" lvl="0" marL="0" marR="0" rtl="0" algn="l">
                        <a:spcBef>
                          <a:spcPts val="0"/>
                        </a:spcBef>
                        <a:spcAft>
                          <a:spcPts val="0"/>
                        </a:spcAft>
                        <a:buNone/>
                      </a:pPr>
                      <a:r>
                        <a:rPr b="0" lang="en-AU" sz="1800"/>
                        <a:t>Ezekiel 36:25-27</a:t>
                      </a:r>
                      <a:endParaRPr/>
                    </a:p>
                  </a:txBody>
                  <a:tcPr marT="45725" marB="45725" marR="91450" marL="91450"/>
                </a:tc>
                <a:tc>
                  <a:txBody>
                    <a:bodyPr/>
                    <a:lstStyle/>
                    <a:p>
                      <a:pPr indent="0" lvl="0" marL="0" marR="0" rtl="0" algn="l">
                        <a:spcBef>
                          <a:spcPts val="0"/>
                        </a:spcBef>
                        <a:spcAft>
                          <a:spcPts val="0"/>
                        </a:spcAft>
                        <a:buNone/>
                      </a:pPr>
                      <a:r>
                        <a:rPr b="0" lang="en-AU" sz="1800"/>
                        <a:t>Then I will sprinkle clean water on you, and you will be clean.</a:t>
                      </a:r>
                      <a:endParaRPr/>
                    </a:p>
                    <a:p>
                      <a:pPr indent="0" lvl="0" marL="0" marR="0" rtl="0" algn="l">
                        <a:spcBef>
                          <a:spcPts val="0"/>
                        </a:spcBef>
                        <a:spcAft>
                          <a:spcPts val="0"/>
                        </a:spcAft>
                        <a:buNone/>
                      </a:pPr>
                      <a:r>
                        <a:rPr b="0" lang="en-AU" sz="1800"/>
                        <a:t>Your filth will be washed away, and you will no longer worship idols.</a:t>
                      </a:r>
                      <a:endParaRPr/>
                    </a:p>
                    <a:p>
                      <a:pPr indent="0" lvl="0" marL="0" marR="0" rtl="0" algn="l">
                        <a:spcBef>
                          <a:spcPts val="0"/>
                        </a:spcBef>
                        <a:spcAft>
                          <a:spcPts val="0"/>
                        </a:spcAft>
                        <a:buNone/>
                      </a:pPr>
                      <a:r>
                        <a:rPr b="0" lang="en-AU" sz="1800"/>
                        <a:t>And I will give you a new heart, and I will put a new spirit in you.</a:t>
                      </a:r>
                      <a:endParaRPr/>
                    </a:p>
                    <a:p>
                      <a:pPr indent="0" lvl="0" marL="0" marR="0" rtl="0" algn="l">
                        <a:spcBef>
                          <a:spcPts val="0"/>
                        </a:spcBef>
                        <a:spcAft>
                          <a:spcPts val="0"/>
                        </a:spcAft>
                        <a:buNone/>
                      </a:pPr>
                      <a:r>
                        <a:rPr b="0" lang="en-AU" sz="1800"/>
                        <a:t>I will take out your stony, stubborn heart and give you a tender, responsive heart.</a:t>
                      </a:r>
                      <a:endParaRPr/>
                    </a:p>
                    <a:p>
                      <a:pPr indent="0" lvl="0" marL="0" marR="0" rtl="0" algn="l">
                        <a:spcBef>
                          <a:spcPts val="0"/>
                        </a:spcBef>
                        <a:spcAft>
                          <a:spcPts val="0"/>
                        </a:spcAft>
                        <a:buNone/>
                      </a:pPr>
                      <a:r>
                        <a:rPr b="0" lang="en-AU" sz="1800"/>
                        <a:t>And I will put </a:t>
                      </a:r>
                      <a:r>
                        <a:rPr b="1" lang="en-AU" sz="1800"/>
                        <a:t>my Spirit </a:t>
                      </a:r>
                      <a:r>
                        <a:rPr b="0" lang="en-AU" sz="1800"/>
                        <a:t>in you so that you will follow my decrees and be careful to obey my regulations.</a:t>
                      </a:r>
                      <a:endParaRPr b="0" sz="1800"/>
                    </a:p>
                  </a:txBody>
                  <a:tcPr marT="45725" marB="45725" marR="91450" marL="91450"/>
                </a:tc>
              </a:tr>
              <a:tr h="370850">
                <a:tc>
                  <a:txBody>
                    <a:bodyPr/>
                    <a:lstStyle/>
                    <a:p>
                      <a:pPr indent="0" lvl="0" marL="0" marR="0" rtl="0" algn="l">
                        <a:spcBef>
                          <a:spcPts val="0"/>
                        </a:spcBef>
                        <a:spcAft>
                          <a:spcPts val="0"/>
                        </a:spcAft>
                        <a:buNone/>
                      </a:pPr>
                      <a:r>
                        <a:rPr b="0" lang="en-AU" sz="1800"/>
                        <a:t>John 14:26</a:t>
                      </a:r>
                      <a:endParaRPr/>
                    </a:p>
                  </a:txBody>
                  <a:tcPr marT="45725" marB="45725" marR="91450" marL="91450"/>
                </a:tc>
                <a:tc>
                  <a:txBody>
                    <a:bodyPr/>
                    <a:lstStyle/>
                    <a:p>
                      <a:pPr indent="0" lvl="0" marL="0" marR="0" rtl="0" algn="l">
                        <a:spcBef>
                          <a:spcPts val="0"/>
                        </a:spcBef>
                        <a:spcAft>
                          <a:spcPts val="0"/>
                        </a:spcAft>
                        <a:buNone/>
                      </a:pPr>
                      <a:r>
                        <a:rPr b="0" lang="en-AU" sz="1800"/>
                        <a:t>But when the Father sends the Advocate as my representative—that is, the </a:t>
                      </a:r>
                      <a:r>
                        <a:rPr b="1" lang="en-AU" sz="1800"/>
                        <a:t>Holy Spirit</a:t>
                      </a:r>
                      <a:r>
                        <a:rPr b="0" lang="en-AU" sz="1800"/>
                        <a:t>—he will teach you everything and will remind you of everything I have told you.</a:t>
                      </a:r>
                      <a:endParaRPr b="0" sz="1800"/>
                    </a:p>
                  </a:txBody>
                  <a:tcPr marT="45725" marB="45725" marR="91450" marL="91450"/>
                </a:tc>
              </a:tr>
              <a:tr h="317450">
                <a:tc>
                  <a:txBody>
                    <a:bodyPr/>
                    <a:lstStyle/>
                    <a:p>
                      <a:pPr indent="0" lvl="0" marL="0" marR="0" rtl="0" algn="l">
                        <a:spcBef>
                          <a:spcPts val="0"/>
                        </a:spcBef>
                        <a:spcAft>
                          <a:spcPts val="0"/>
                        </a:spcAft>
                        <a:buNone/>
                      </a:pPr>
                      <a:r>
                        <a:rPr b="0" lang="en-AU" sz="1800"/>
                        <a:t>Matthew 28:19</a:t>
                      </a:r>
                      <a:endParaRPr/>
                    </a:p>
                  </a:txBody>
                  <a:tcPr marT="45725" marB="45725" marR="91450" marL="91450"/>
                </a:tc>
                <a:tc>
                  <a:txBody>
                    <a:bodyPr/>
                    <a:lstStyle/>
                    <a:p>
                      <a:pPr indent="0" lvl="0" marL="0" marR="0" rtl="0" algn="l">
                        <a:spcBef>
                          <a:spcPts val="0"/>
                        </a:spcBef>
                        <a:spcAft>
                          <a:spcPts val="0"/>
                        </a:spcAft>
                        <a:buNone/>
                      </a:pPr>
                      <a:r>
                        <a:rPr b="0" lang="en-AU" sz="1800"/>
                        <a:t>Therefore, go and make disciples of all the nations, baptizing them in the name of the Father and the Son and the </a:t>
                      </a:r>
                      <a:r>
                        <a:rPr b="1" lang="en-AU" sz="1800"/>
                        <a:t>Holy Spirit</a:t>
                      </a:r>
                      <a:r>
                        <a:rPr b="0" lang="en-AU" sz="1800"/>
                        <a:t>.</a:t>
                      </a:r>
                      <a:endParaRPr b="0" sz="1800"/>
                    </a:p>
                  </a:txBody>
                  <a:tcPr marT="45725" marB="45725" marR="91450" marL="91450"/>
                </a:tc>
              </a:tr>
              <a:tr h="317450">
                <a:tc>
                  <a:txBody>
                    <a:bodyPr/>
                    <a:lstStyle/>
                    <a:p>
                      <a:pPr indent="0" lvl="0" marL="0" marR="0" rtl="0" algn="l">
                        <a:spcBef>
                          <a:spcPts val="0"/>
                        </a:spcBef>
                        <a:spcAft>
                          <a:spcPts val="0"/>
                        </a:spcAft>
                        <a:buNone/>
                      </a:pPr>
                      <a:r>
                        <a:rPr b="0" lang="en-AU" sz="1800"/>
                        <a:t>Ephesians 4:30</a:t>
                      </a:r>
                      <a:endParaRPr/>
                    </a:p>
                  </a:txBody>
                  <a:tcPr marT="45725" marB="45725" marR="91450" marL="91450"/>
                </a:tc>
                <a:tc>
                  <a:txBody>
                    <a:bodyPr/>
                    <a:lstStyle/>
                    <a:p>
                      <a:pPr indent="0" lvl="0" marL="0" marR="0" rtl="0" algn="l">
                        <a:spcBef>
                          <a:spcPts val="0"/>
                        </a:spcBef>
                        <a:spcAft>
                          <a:spcPts val="0"/>
                        </a:spcAft>
                        <a:buNone/>
                      </a:pPr>
                      <a:r>
                        <a:rPr b="0" lang="en-AU" sz="1800"/>
                        <a:t>And do not bring sorrow to </a:t>
                      </a:r>
                      <a:r>
                        <a:rPr b="1" lang="en-AU" sz="1800"/>
                        <a:t>God’s Holy Spirit </a:t>
                      </a:r>
                      <a:r>
                        <a:rPr b="0" lang="en-AU" sz="1800"/>
                        <a:t>by the way you live. Remember, he has identified you as his own, guaranteeing that you will be saved on the day of redemption.</a:t>
                      </a:r>
                      <a:endParaRPr b="0" sz="1800"/>
                    </a:p>
                  </a:txBody>
                  <a:tcPr marT="45725" marB="45725" marR="91450" marL="91450"/>
                </a:tc>
              </a:tr>
              <a:tr h="317450">
                <a:tc>
                  <a:txBody>
                    <a:bodyPr/>
                    <a:lstStyle/>
                    <a:p>
                      <a:pPr indent="0" lvl="0" marL="0" marR="0" rtl="0" algn="l">
                        <a:spcBef>
                          <a:spcPts val="0"/>
                        </a:spcBef>
                        <a:spcAft>
                          <a:spcPts val="0"/>
                        </a:spcAft>
                        <a:buNone/>
                      </a:pPr>
                      <a:r>
                        <a:rPr b="0" lang="en-AU" sz="1800"/>
                        <a:t>1 Corinthians 6:19-20</a:t>
                      </a:r>
                      <a:endParaRPr/>
                    </a:p>
                  </a:txBody>
                  <a:tcPr marT="45725" marB="45725" marR="91450" marL="91450"/>
                </a:tc>
                <a:tc>
                  <a:txBody>
                    <a:bodyPr/>
                    <a:lstStyle/>
                    <a:p>
                      <a:pPr indent="0" lvl="0" marL="0" marR="0" rtl="0" algn="l">
                        <a:spcBef>
                          <a:spcPts val="0"/>
                        </a:spcBef>
                        <a:spcAft>
                          <a:spcPts val="0"/>
                        </a:spcAft>
                        <a:buNone/>
                      </a:pPr>
                      <a:r>
                        <a:rPr b="0" lang="en-AU" sz="1800"/>
                        <a:t>Don’t you realize that your body is the temple of the </a:t>
                      </a:r>
                      <a:r>
                        <a:rPr b="1" lang="en-AU" sz="1800"/>
                        <a:t>Holy Spirit</a:t>
                      </a:r>
                      <a:r>
                        <a:rPr b="0" lang="en-AU" sz="1800"/>
                        <a:t>, who lives in you and was given to you by God? You do not belong to yourself, for God bought you with a high price. So you must honor God with your body.</a:t>
                      </a:r>
                      <a:endParaRPr b="0" sz="1800"/>
                    </a:p>
                  </a:txBody>
                  <a:tcPr marT="45725" marB="45725" marR="91450" marL="91450"/>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The History of Jesus</a:t>
            </a:r>
            <a:endParaRPr/>
          </a:p>
        </p:txBody>
      </p:sp>
      <p:sp>
        <p:nvSpPr>
          <p:cNvPr id="214" name="Google Shape;214;p20"/>
          <p:cNvSpPr txBox="1"/>
          <p:nvPr>
            <p:ph idx="1" type="body"/>
          </p:nvPr>
        </p:nvSpPr>
        <p:spPr>
          <a:xfrm>
            <a:off x="838200" y="1825625"/>
            <a:ext cx="5606716"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n-AU"/>
              <a:t>She will give birth to a son, and they will call him Immanuel, which means ‘God is with us.’”</a:t>
            </a:r>
            <a:endParaRPr/>
          </a:p>
          <a:p>
            <a:pPr indent="0" lvl="0" marL="0" rtl="0" algn="r">
              <a:lnSpc>
                <a:spcPct val="90000"/>
              </a:lnSpc>
              <a:spcBef>
                <a:spcPts val="1000"/>
              </a:spcBef>
              <a:spcAft>
                <a:spcPts val="0"/>
              </a:spcAft>
              <a:buClr>
                <a:schemeClr val="dk1"/>
              </a:buClr>
              <a:buSzPct val="100000"/>
              <a:buNone/>
            </a:pPr>
            <a:r>
              <a:rPr lang="en-AU"/>
              <a:t>Matthew 1:23</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In fact, it is best for you that I go away, because if I don’t, the Advocate[a] won’t come. If I do go away, then I will send him to you. And when he comes, he will convict the world of its sin, and of God’s righteousness, and of the coming judgment.</a:t>
            </a:r>
            <a:endParaRPr/>
          </a:p>
          <a:p>
            <a:pPr indent="0" lvl="0" marL="0" rtl="0" algn="r">
              <a:lnSpc>
                <a:spcPct val="90000"/>
              </a:lnSpc>
              <a:spcBef>
                <a:spcPts val="1000"/>
              </a:spcBef>
              <a:spcAft>
                <a:spcPts val="0"/>
              </a:spcAft>
              <a:buClr>
                <a:schemeClr val="dk1"/>
              </a:buClr>
              <a:buSzPct val="100000"/>
              <a:buNone/>
            </a:pPr>
            <a:r>
              <a:rPr lang="en-AU"/>
              <a:t>John 16:7-9</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rgbClr val="000000"/>
              </a:buClr>
              <a:buSzPct val="100000"/>
              <a:buNone/>
            </a:pPr>
            <a:r>
              <a:rPr b="0" i="0" lang="en-AU">
                <a:solidFill>
                  <a:srgbClr val="000000"/>
                </a:solidFill>
                <a:latin typeface="Arial"/>
                <a:ea typeface="Arial"/>
                <a:cs typeface="Arial"/>
                <a:sym typeface="Arial"/>
              </a:rPr>
              <a:t>You will receive power when the Holy Spirit comes upon you. And you will be my witnesses, telling people about me everywhere—in Jerusalem, throughout Judea, in Samaria, and to the ends of the earth.”</a:t>
            </a:r>
            <a:endParaRPr/>
          </a:p>
          <a:p>
            <a:pPr indent="0" lvl="0" marL="0" rtl="0" algn="r">
              <a:lnSpc>
                <a:spcPct val="90000"/>
              </a:lnSpc>
              <a:spcBef>
                <a:spcPts val="1000"/>
              </a:spcBef>
              <a:spcAft>
                <a:spcPts val="0"/>
              </a:spcAft>
              <a:buClr>
                <a:srgbClr val="000000"/>
              </a:buClr>
              <a:buSzPct val="100000"/>
              <a:buNone/>
            </a:pPr>
            <a:r>
              <a:rPr lang="en-AU">
                <a:solidFill>
                  <a:srgbClr val="000000"/>
                </a:solidFill>
                <a:latin typeface="Arial"/>
                <a:ea typeface="Arial"/>
                <a:cs typeface="Arial"/>
                <a:sym typeface="Arial"/>
              </a:rPr>
              <a:t>Acts 1:8</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id="215" name="Google Shape;215;p20"/>
          <p:cNvPicPr preferRelativeResize="0"/>
          <p:nvPr/>
        </p:nvPicPr>
        <p:blipFill rotWithShape="1">
          <a:blip r:embed="rId3">
            <a:alphaModFix/>
          </a:blip>
          <a:srcRect b="0" l="0" r="0" t="0"/>
          <a:stretch/>
        </p:blipFill>
        <p:spPr>
          <a:xfrm>
            <a:off x="7664837" y="190752"/>
            <a:ext cx="3316204" cy="2135353"/>
          </a:xfrm>
          <a:prstGeom prst="rect">
            <a:avLst/>
          </a:prstGeom>
          <a:noFill/>
          <a:ln>
            <a:noFill/>
          </a:ln>
        </p:spPr>
      </p:pic>
      <p:pic>
        <p:nvPicPr>
          <p:cNvPr id="216" name="Google Shape;216;p20"/>
          <p:cNvPicPr preferRelativeResize="0"/>
          <p:nvPr/>
        </p:nvPicPr>
        <p:blipFill rotWithShape="1">
          <a:blip r:embed="rId4">
            <a:alphaModFix/>
          </a:blip>
          <a:srcRect b="0" l="0" r="0" t="0"/>
          <a:stretch/>
        </p:blipFill>
        <p:spPr>
          <a:xfrm>
            <a:off x="7735880" y="4347411"/>
            <a:ext cx="3245161" cy="2430738"/>
          </a:xfrm>
          <a:prstGeom prst="rect">
            <a:avLst/>
          </a:prstGeom>
          <a:noFill/>
          <a:ln>
            <a:noFill/>
          </a:ln>
        </p:spPr>
      </p:pic>
      <p:sp>
        <p:nvSpPr>
          <p:cNvPr id="217" name="Google Shape;217;p20"/>
          <p:cNvSpPr txBox="1"/>
          <p:nvPr/>
        </p:nvSpPr>
        <p:spPr>
          <a:xfrm>
            <a:off x="6970191" y="2806158"/>
            <a:ext cx="4776537" cy="1195136"/>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Arial"/>
              <a:buNone/>
            </a:pPr>
            <a:r>
              <a:rPr b="0" i="1" lang="en-AU" sz="2800" u="none" cap="none" strike="noStrike">
                <a:solidFill>
                  <a:schemeClr val="dk1"/>
                </a:solidFill>
                <a:latin typeface="Calibri"/>
                <a:ea typeface="Calibri"/>
                <a:cs typeface="Calibri"/>
                <a:sym typeface="Calibri"/>
              </a:rPr>
              <a:t>Jesus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God present with us</a:t>
            </a:r>
            <a:endParaRPr/>
          </a:p>
          <a:p>
            <a:pPr indent="0" lvl="0" marL="0" marR="0" rtl="0" algn="ctr">
              <a:lnSpc>
                <a:spcPct val="90000"/>
              </a:lnSpc>
              <a:spcBef>
                <a:spcPts val="1000"/>
              </a:spcBef>
              <a:spcAft>
                <a:spcPts val="0"/>
              </a:spcAft>
              <a:buClr>
                <a:schemeClr val="dk1"/>
              </a:buClr>
              <a:buSzPct val="100000"/>
              <a:buFont typeface="Arial"/>
              <a:buNone/>
            </a:pPr>
            <a:r>
              <a:rPr b="1" i="1" lang="en-AU" sz="2800" u="none" cap="none" strike="noStrike">
                <a:solidFill>
                  <a:schemeClr val="dk1"/>
                </a:solidFill>
                <a:latin typeface="Calibri"/>
                <a:ea typeface="Calibri"/>
                <a:cs typeface="Calibri"/>
                <a:sym typeface="Calibri"/>
              </a:rPr>
              <a:t>From Conception to Ascension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4"/>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223" name="Google Shape;223;p24"/>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The start of the</a:t>
            </a:r>
            <a:br>
              <a:rPr lang="en-AU" sz="1500"/>
            </a:br>
            <a:r>
              <a:rPr lang="en-AU" sz="1500"/>
              <a:t>		New Covenant</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Where God’s Spirit</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sustains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And this spiritual</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life is for</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foreigners too</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br>
              <a:rPr lang="en-AU" sz="1500">
                <a:solidFill>
                  <a:srgbClr val="F2F2F2"/>
                </a:solidFill>
              </a:rPr>
            </a:br>
            <a:r>
              <a:rPr lang="en-AU" sz="1500">
                <a:solidFill>
                  <a:srgbClr val="F2F2F2"/>
                </a:solidFill>
              </a:rPr>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Because the Holy Spirit lives in us</a:t>
            </a:r>
            <a:br>
              <a:rPr lang="en-AU" sz="1500">
                <a:solidFill>
                  <a:srgbClr val="F2F2F2"/>
                </a:solidFill>
              </a:rPr>
            </a:br>
            <a:br>
              <a:rPr lang="en-AU" sz="1500">
                <a:solidFill>
                  <a:srgbClr val="F2F2F2"/>
                </a:solidFill>
              </a:rPr>
            </a:br>
            <a:endParaRPr sz="1500">
              <a:solidFill>
                <a:srgbClr val="F2F2F2"/>
              </a:solidFill>
            </a:endParaRPr>
          </a:p>
        </p:txBody>
      </p:sp>
      <p:sp>
        <p:nvSpPr>
          <p:cNvPr id="224" name="Google Shape;224;p24"/>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Part of the Old Testament or Covenant</a:t>
            </a:r>
            <a:endParaRPr/>
          </a:p>
        </p:txBody>
      </p:sp>
      <p:sp>
        <p:nvSpPr>
          <p:cNvPr id="225" name="Google Shape;225;p24"/>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gives what is needed to sustain life</a:t>
            </a:r>
            <a:endParaRPr/>
          </a:p>
        </p:txBody>
      </p:sp>
      <p:sp>
        <p:nvSpPr>
          <p:cNvPr id="226" name="Google Shape;226;p24"/>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wishes to sustain the foreigner too</a:t>
            </a:r>
            <a:endParaRPr i="1" sz="1800">
              <a:solidFill>
                <a:srgbClr val="F2F2F2"/>
              </a:solidFill>
              <a:latin typeface="Calibri"/>
              <a:ea typeface="Calibri"/>
              <a:cs typeface="Calibri"/>
              <a:sym typeface="Calibri"/>
            </a:endParaRPr>
          </a:p>
        </p:txBody>
      </p:sp>
      <p:sp>
        <p:nvSpPr>
          <p:cNvPr id="227" name="Google Shape;227;p24"/>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F2F2F2"/>
              </a:buClr>
              <a:buSzPct val="100000"/>
              <a:buFont typeface="Arial"/>
              <a:buNone/>
            </a:pPr>
            <a:r>
              <a:rPr i="1" lang="en-AU" sz="2300">
                <a:solidFill>
                  <a:srgbClr val="F2F2F2"/>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rgbClr val="F2F2F2"/>
              </a:buClr>
              <a:buSzPct val="100000"/>
              <a:buFont typeface="Arial"/>
              <a:buNone/>
            </a:pPr>
            <a:r>
              <a:rPr b="1" i="1" lang="en-AU" sz="2300">
                <a:solidFill>
                  <a:srgbClr val="F2F2F2"/>
                </a:solidFill>
                <a:latin typeface="Calibri"/>
                <a:ea typeface="Calibri"/>
                <a:cs typeface="Calibri"/>
                <a:sym typeface="Calibri"/>
              </a:rPr>
              <a:t>Part of the Old Testament or Covenant</a:t>
            </a:r>
            <a:endParaRPr/>
          </a:p>
        </p:txBody>
      </p:sp>
      <p:sp>
        <p:nvSpPr>
          <p:cNvPr id="228" name="Google Shape;228;p24"/>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The Tabernacle (and Temple) was…</a:t>
            </a:r>
            <a:endParaRPr/>
          </a:p>
          <a:p>
            <a:pPr indent="0" lvl="0" marL="0" marR="0" rtl="0" algn="ctr">
              <a:spcBef>
                <a:spcPts val="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Where God Dwelt </a:t>
            </a:r>
            <a:r>
              <a:rPr i="1" lang="en-AU" sz="1800">
                <a:solidFill>
                  <a:srgbClr val="F2F2F2"/>
                </a:solidFill>
                <a:latin typeface="Calibri"/>
                <a:ea typeface="Calibri"/>
                <a:cs typeface="Calibri"/>
                <a:sym typeface="Calibri"/>
              </a:rPr>
              <a:t>(think </a:t>
            </a:r>
            <a:r>
              <a:rPr b="1" i="1" lang="en-AU" sz="1800">
                <a:solidFill>
                  <a:srgbClr val="F2F2F2"/>
                </a:solidFill>
                <a:latin typeface="Calibri"/>
                <a:ea typeface="Calibri"/>
                <a:cs typeface="Calibri"/>
                <a:sym typeface="Calibri"/>
              </a:rPr>
              <a:t>Fire and Cloud/Wind)</a:t>
            </a:r>
            <a:endParaRPr/>
          </a:p>
        </p:txBody>
      </p:sp>
      <p:sp>
        <p:nvSpPr>
          <p:cNvPr id="229" name="Google Shape;229;p24"/>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chemeClr val="dk1"/>
                </a:solidFill>
                <a:latin typeface="Arial"/>
                <a:ea typeface="Arial"/>
                <a:cs typeface="Arial"/>
                <a:sym typeface="Arial"/>
              </a:rPr>
              <a:t>But everyone who calls on the name of the </a:t>
            </a:r>
            <a:r>
              <a:rPr b="0" i="0" lang="en-AU" sz="1500" cap="small">
                <a:solidFill>
                  <a:schemeClr val="dk1"/>
                </a:solidFill>
                <a:latin typeface="Arial"/>
                <a:ea typeface="Arial"/>
                <a:cs typeface="Arial"/>
                <a:sym typeface="Arial"/>
              </a:rPr>
              <a:t>Lord </a:t>
            </a:r>
            <a:r>
              <a:rPr b="0" i="0" lang="en-AU" sz="1500">
                <a:solidFill>
                  <a:schemeClr val="dk1"/>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chemeClr val="dk1"/>
                </a:solidFill>
                <a:latin typeface="Arial"/>
                <a:ea typeface="Arial"/>
                <a:cs typeface="Arial"/>
                <a:sym typeface="Arial"/>
              </a:rPr>
              <a:t>Acts 2:21</a:t>
            </a:r>
            <a:endParaRPr sz="1500">
              <a:solidFill>
                <a:schemeClr val="dk1"/>
              </a:solidFill>
              <a:latin typeface="Calibri"/>
              <a:ea typeface="Calibri"/>
              <a:cs typeface="Calibri"/>
              <a:sym typeface="Calibri"/>
            </a:endParaRPr>
          </a:p>
        </p:txBody>
      </p:sp>
      <p:sp>
        <p:nvSpPr>
          <p:cNvPr id="230" name="Google Shape;230;p24"/>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31" name="Google Shape;231;p24"/>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32" name="Google Shape;232;p24"/>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1:2,3</a:t>
            </a:r>
            <a:endParaRPr sz="1500">
              <a:solidFill>
                <a:srgbClr val="F2F2F2"/>
              </a:solidFill>
              <a:latin typeface="Calibri"/>
              <a:ea typeface="Calibri"/>
              <a:cs typeface="Calibri"/>
              <a:sym typeface="Calibri"/>
            </a:endParaRPr>
          </a:p>
        </p:txBody>
      </p:sp>
      <p:sp>
        <p:nvSpPr>
          <p:cNvPr id="233" name="Google Shape;233;p24"/>
          <p:cNvSpPr txBox="1"/>
          <p:nvPr/>
        </p:nvSpPr>
        <p:spPr>
          <a:xfrm>
            <a:off x="6055894" y="6231017"/>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give you a new heart, and I will put my Spirit in you. </a:t>
            </a:r>
            <a:r>
              <a:rPr lang="en-AU" sz="1500">
                <a:solidFill>
                  <a:srgbClr val="F2F2F2"/>
                </a:solidFill>
                <a:latin typeface="Arial"/>
                <a:ea typeface="Arial"/>
                <a:cs typeface="Arial"/>
                <a:sym typeface="Arial"/>
              </a:rPr>
              <a:t>– Ezekiel 36:26</a:t>
            </a:r>
            <a:endParaRPr sz="1500">
              <a:solidFill>
                <a:srgbClr val="F2F2F2"/>
              </a:solidFill>
              <a:latin typeface="Calibri"/>
              <a:ea typeface="Calibri"/>
              <a:cs typeface="Calibri"/>
              <a:sym typeface="Calibri"/>
            </a:endParaRPr>
          </a:p>
        </p:txBody>
      </p:sp>
      <p:pic>
        <p:nvPicPr>
          <p:cNvPr id="234" name="Google Shape;234;p24"/>
          <p:cNvPicPr preferRelativeResize="0"/>
          <p:nvPr/>
        </p:nvPicPr>
        <p:blipFill rotWithShape="1">
          <a:blip r:embed="rId3">
            <a:alphaModFix/>
          </a:blip>
          <a:srcRect b="0" l="0" r="0" t="0"/>
          <a:stretch/>
        </p:blipFill>
        <p:spPr>
          <a:xfrm>
            <a:off x="5528133" y="650622"/>
            <a:ext cx="1135731" cy="113573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240" name="Google Shape;240;p25"/>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a:t>
            </a:r>
            <a:r>
              <a:rPr lang="en-AU" sz="1500">
                <a:solidFill>
                  <a:srgbClr val="F2F2F2"/>
                </a:solidFill>
              </a:rPr>
              <a:t>The start of the</a:t>
            </a:r>
            <a:br>
              <a:rPr lang="en-AU" sz="1500">
                <a:solidFill>
                  <a:srgbClr val="F2F2F2"/>
                </a:solidFill>
              </a:rPr>
            </a:br>
            <a:r>
              <a:rPr lang="en-AU" sz="1500">
                <a:solidFill>
                  <a:srgbClr val="F2F2F2"/>
                </a:solidFill>
              </a:rPr>
              <a:t>		New Covenant</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rPr lang="en-AU" sz="1500"/>
              <a:t>Where God’s Spirit</a:t>
            </a:r>
            <a:endParaRPr/>
          </a:p>
          <a:p>
            <a:pPr indent="0" lvl="0" marL="0" rtl="0" algn="l">
              <a:lnSpc>
                <a:spcPct val="90000"/>
              </a:lnSpc>
              <a:spcBef>
                <a:spcPts val="1000"/>
              </a:spcBef>
              <a:spcAft>
                <a:spcPts val="0"/>
              </a:spcAft>
              <a:buClr>
                <a:schemeClr val="dk1"/>
              </a:buClr>
              <a:buSzPts val="1500"/>
              <a:buNone/>
            </a:pPr>
            <a:r>
              <a:rPr lang="en-AU" sz="1500"/>
              <a:t>sustains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And this spiritual</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life is for</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foreigners too</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br>
              <a:rPr lang="en-AU" sz="1500">
                <a:solidFill>
                  <a:srgbClr val="F2F2F2"/>
                </a:solidFill>
              </a:rPr>
            </a:br>
            <a:r>
              <a:rPr lang="en-AU" sz="1500">
                <a:solidFill>
                  <a:srgbClr val="F2F2F2"/>
                </a:solidFill>
              </a:rPr>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Because the Holy Spirit lives in us</a:t>
            </a:r>
            <a:br>
              <a:rPr lang="en-AU" sz="1500">
                <a:solidFill>
                  <a:srgbClr val="F2F2F2"/>
                </a:solidFill>
              </a:rPr>
            </a:br>
            <a:br>
              <a:rPr lang="en-AU" sz="1500">
                <a:solidFill>
                  <a:srgbClr val="F2F2F2"/>
                </a:solidFill>
              </a:rPr>
            </a:br>
            <a:endParaRPr sz="1500">
              <a:solidFill>
                <a:srgbClr val="F2F2F2"/>
              </a:solidFill>
            </a:endParaRPr>
          </a:p>
        </p:txBody>
      </p:sp>
      <p:sp>
        <p:nvSpPr>
          <p:cNvPr id="241" name="Google Shape;241;p25"/>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Part of the Old Testament or Covenant</a:t>
            </a:r>
            <a:endParaRPr/>
          </a:p>
        </p:txBody>
      </p:sp>
      <p:sp>
        <p:nvSpPr>
          <p:cNvPr id="242" name="Google Shape;242;p25"/>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God gives what is needed to sustain life</a:t>
            </a:r>
            <a:endParaRPr/>
          </a:p>
        </p:txBody>
      </p:sp>
      <p:sp>
        <p:nvSpPr>
          <p:cNvPr id="243" name="Google Shape;243;p25"/>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wishes to sustain the foreigner too</a:t>
            </a:r>
            <a:endParaRPr i="1" sz="1800">
              <a:solidFill>
                <a:srgbClr val="F2F2F2"/>
              </a:solidFill>
              <a:latin typeface="Calibri"/>
              <a:ea typeface="Calibri"/>
              <a:cs typeface="Calibri"/>
              <a:sym typeface="Calibri"/>
            </a:endParaRPr>
          </a:p>
        </p:txBody>
      </p:sp>
      <p:sp>
        <p:nvSpPr>
          <p:cNvPr id="244" name="Google Shape;244;p25"/>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F2F2F2"/>
              </a:buClr>
              <a:buSzPct val="100000"/>
              <a:buFont typeface="Arial"/>
              <a:buNone/>
            </a:pPr>
            <a:r>
              <a:rPr i="1" lang="en-AU" sz="2300">
                <a:solidFill>
                  <a:srgbClr val="F2F2F2"/>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rgbClr val="F2F2F2"/>
              </a:buClr>
              <a:buSzPct val="100000"/>
              <a:buFont typeface="Arial"/>
              <a:buNone/>
            </a:pPr>
            <a:r>
              <a:rPr b="1" i="1" lang="en-AU" sz="2300">
                <a:solidFill>
                  <a:srgbClr val="F2F2F2"/>
                </a:solidFill>
                <a:latin typeface="Calibri"/>
                <a:ea typeface="Calibri"/>
                <a:cs typeface="Calibri"/>
                <a:sym typeface="Calibri"/>
              </a:rPr>
              <a:t>Part of the Old Testament or Covenant</a:t>
            </a:r>
            <a:endParaRPr/>
          </a:p>
        </p:txBody>
      </p:sp>
      <p:sp>
        <p:nvSpPr>
          <p:cNvPr id="245" name="Google Shape;245;p25"/>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The Tabernacle (and Temple) was…</a:t>
            </a:r>
            <a:endParaRPr/>
          </a:p>
          <a:p>
            <a:pPr indent="0" lvl="0" marL="0" marR="0" rtl="0" algn="ctr">
              <a:spcBef>
                <a:spcPts val="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Where God Dwelt </a:t>
            </a:r>
            <a:r>
              <a:rPr i="1" lang="en-AU" sz="1800">
                <a:solidFill>
                  <a:srgbClr val="F2F2F2"/>
                </a:solidFill>
                <a:latin typeface="Calibri"/>
                <a:ea typeface="Calibri"/>
                <a:cs typeface="Calibri"/>
                <a:sym typeface="Calibri"/>
              </a:rPr>
              <a:t>(think </a:t>
            </a:r>
            <a:r>
              <a:rPr b="1" i="1" lang="en-AU" sz="1800">
                <a:solidFill>
                  <a:srgbClr val="F2F2F2"/>
                </a:solidFill>
                <a:latin typeface="Calibri"/>
                <a:ea typeface="Calibri"/>
                <a:cs typeface="Calibri"/>
                <a:sym typeface="Calibri"/>
              </a:rPr>
              <a:t>Fire and Cloud/Wind)</a:t>
            </a:r>
            <a:endParaRPr/>
          </a:p>
        </p:txBody>
      </p:sp>
      <p:sp>
        <p:nvSpPr>
          <p:cNvPr id="246" name="Google Shape;246;p25"/>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But everyone who calls on the name of the </a:t>
            </a:r>
            <a:r>
              <a:rPr b="0" i="0" lang="en-AU" sz="1500" cap="small">
                <a:solidFill>
                  <a:srgbClr val="F2F2F2"/>
                </a:solidFill>
                <a:latin typeface="Arial"/>
                <a:ea typeface="Arial"/>
                <a:cs typeface="Arial"/>
                <a:sym typeface="Arial"/>
              </a:rPr>
              <a:t>Lord </a:t>
            </a:r>
            <a:r>
              <a:rPr b="0" i="0" lang="en-AU" sz="1500">
                <a:solidFill>
                  <a:srgbClr val="F2F2F2"/>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2:21</a:t>
            </a:r>
            <a:endParaRPr sz="1500">
              <a:solidFill>
                <a:srgbClr val="F2F2F2"/>
              </a:solidFill>
              <a:latin typeface="Calibri"/>
              <a:ea typeface="Calibri"/>
              <a:cs typeface="Calibri"/>
              <a:sym typeface="Calibri"/>
            </a:endParaRPr>
          </a:p>
        </p:txBody>
      </p:sp>
      <p:sp>
        <p:nvSpPr>
          <p:cNvPr id="247" name="Google Shape;247;p25"/>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chemeClr val="dk1"/>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chemeClr val="dk1"/>
                </a:solidFill>
                <a:latin typeface="Arial"/>
                <a:ea typeface="Arial"/>
                <a:cs typeface="Arial"/>
                <a:sym typeface="Arial"/>
              </a:rPr>
              <a:t>Acts 1:17</a:t>
            </a:r>
            <a:endParaRPr sz="1500">
              <a:solidFill>
                <a:schemeClr val="dk1"/>
              </a:solidFill>
              <a:latin typeface="Calibri"/>
              <a:ea typeface="Calibri"/>
              <a:cs typeface="Calibri"/>
              <a:sym typeface="Calibri"/>
            </a:endParaRPr>
          </a:p>
        </p:txBody>
      </p:sp>
      <p:sp>
        <p:nvSpPr>
          <p:cNvPr id="248" name="Google Shape;248;p25"/>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49" name="Google Shape;249;p25"/>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1:2,3</a:t>
            </a:r>
            <a:endParaRPr sz="1500">
              <a:solidFill>
                <a:srgbClr val="F2F2F2"/>
              </a:solidFill>
              <a:latin typeface="Calibri"/>
              <a:ea typeface="Calibri"/>
              <a:cs typeface="Calibri"/>
              <a:sym typeface="Calibri"/>
            </a:endParaRPr>
          </a:p>
        </p:txBody>
      </p:sp>
      <p:sp>
        <p:nvSpPr>
          <p:cNvPr id="250" name="Google Shape;250;p25"/>
          <p:cNvSpPr txBox="1"/>
          <p:nvPr/>
        </p:nvSpPr>
        <p:spPr>
          <a:xfrm>
            <a:off x="6055894" y="6231017"/>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give you a new heart, and I will put my Spirit in you. </a:t>
            </a:r>
            <a:r>
              <a:rPr lang="en-AU" sz="1500">
                <a:solidFill>
                  <a:srgbClr val="F2F2F2"/>
                </a:solidFill>
                <a:latin typeface="Arial"/>
                <a:ea typeface="Arial"/>
                <a:cs typeface="Arial"/>
                <a:sym typeface="Arial"/>
              </a:rPr>
              <a:t>– Ezekiel 36:26</a:t>
            </a:r>
            <a:endParaRPr sz="1500">
              <a:solidFill>
                <a:srgbClr val="F2F2F2"/>
              </a:solidFill>
              <a:latin typeface="Calibri"/>
              <a:ea typeface="Calibri"/>
              <a:cs typeface="Calibri"/>
              <a:sym typeface="Calibri"/>
            </a:endParaRPr>
          </a:p>
        </p:txBody>
      </p:sp>
      <p:pic>
        <p:nvPicPr>
          <p:cNvPr id="251" name="Google Shape;251;p25"/>
          <p:cNvPicPr preferRelativeResize="0"/>
          <p:nvPr/>
        </p:nvPicPr>
        <p:blipFill rotWithShape="1">
          <a:blip r:embed="rId3">
            <a:alphaModFix/>
          </a:blip>
          <a:srcRect b="0" l="0" r="0" t="0"/>
          <a:stretch/>
        </p:blipFill>
        <p:spPr>
          <a:xfrm>
            <a:off x="8144718" y="1916867"/>
            <a:ext cx="1547824" cy="1124908"/>
          </a:xfrm>
          <a:prstGeom prst="rect">
            <a:avLst/>
          </a:prstGeom>
          <a:noFill/>
          <a:ln>
            <a:noFill/>
          </a:ln>
        </p:spPr>
      </p:pic>
      <p:pic>
        <p:nvPicPr>
          <p:cNvPr id="252" name="Google Shape;252;p25"/>
          <p:cNvPicPr preferRelativeResize="0"/>
          <p:nvPr/>
        </p:nvPicPr>
        <p:blipFill rotWithShape="1">
          <a:blip r:embed="rId4">
            <a:alphaModFix/>
          </a:blip>
          <a:srcRect b="0" l="0" r="0" t="0"/>
          <a:stretch/>
        </p:blipFill>
        <p:spPr>
          <a:xfrm>
            <a:off x="5528133" y="650622"/>
            <a:ext cx="1135731" cy="11357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6"/>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258" name="Google Shape;258;p26"/>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a:t>
            </a:r>
            <a:r>
              <a:rPr lang="en-AU" sz="1500">
                <a:solidFill>
                  <a:srgbClr val="F2F2F2"/>
                </a:solidFill>
              </a:rPr>
              <a:t>The start of the</a:t>
            </a:r>
            <a:br>
              <a:rPr lang="en-AU" sz="1500">
                <a:solidFill>
                  <a:srgbClr val="F2F2F2"/>
                </a:solidFill>
              </a:rPr>
            </a:br>
            <a:r>
              <a:rPr lang="en-AU" sz="1500">
                <a:solidFill>
                  <a:srgbClr val="F2F2F2"/>
                </a:solidFill>
              </a:rPr>
              <a:t>		New Covenant</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Where God’s Spirit</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sustains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a:t>
            </a:r>
            <a:r>
              <a:rPr lang="en-AU" sz="1500"/>
              <a:t>And this spiritual</a:t>
            </a:r>
            <a:endParaRPr/>
          </a:p>
          <a:p>
            <a:pPr indent="0" lvl="0" marL="0" rtl="0" algn="l">
              <a:lnSpc>
                <a:spcPct val="90000"/>
              </a:lnSpc>
              <a:spcBef>
                <a:spcPts val="1000"/>
              </a:spcBef>
              <a:spcAft>
                <a:spcPts val="0"/>
              </a:spcAft>
              <a:buClr>
                <a:schemeClr val="dk1"/>
              </a:buClr>
              <a:buSzPts val="1500"/>
              <a:buNone/>
            </a:pPr>
            <a:r>
              <a:rPr lang="en-AU" sz="1500"/>
              <a:t>		life is for</a:t>
            </a:r>
            <a:endParaRPr/>
          </a:p>
          <a:p>
            <a:pPr indent="0" lvl="0" marL="0" rtl="0" algn="l">
              <a:lnSpc>
                <a:spcPct val="90000"/>
              </a:lnSpc>
              <a:spcBef>
                <a:spcPts val="1000"/>
              </a:spcBef>
              <a:spcAft>
                <a:spcPts val="0"/>
              </a:spcAft>
              <a:buClr>
                <a:schemeClr val="dk1"/>
              </a:buClr>
              <a:buSzPts val="1500"/>
              <a:buNone/>
            </a:pPr>
            <a:r>
              <a:rPr lang="en-AU" sz="1500"/>
              <a:t>		foreigners too</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br>
              <a:rPr lang="en-AU" sz="1500">
                <a:solidFill>
                  <a:srgbClr val="F2F2F2"/>
                </a:solidFill>
              </a:rPr>
            </a:br>
            <a:r>
              <a:rPr lang="en-AU" sz="1500">
                <a:solidFill>
                  <a:srgbClr val="F2F2F2"/>
                </a:solidFill>
              </a:rPr>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Because the Holy Spirit lives in us</a:t>
            </a:r>
            <a:br>
              <a:rPr lang="en-AU" sz="1500">
                <a:solidFill>
                  <a:srgbClr val="F2F2F2"/>
                </a:solidFill>
              </a:rPr>
            </a:br>
            <a:br>
              <a:rPr lang="en-AU" sz="1500">
                <a:solidFill>
                  <a:srgbClr val="F2F2F2"/>
                </a:solidFill>
              </a:rPr>
            </a:br>
            <a:endParaRPr sz="1500">
              <a:solidFill>
                <a:srgbClr val="F2F2F2"/>
              </a:solidFill>
            </a:endParaRPr>
          </a:p>
        </p:txBody>
      </p:sp>
      <p:sp>
        <p:nvSpPr>
          <p:cNvPr id="259" name="Google Shape;259;p26"/>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Part of the Old Testament or Covenant</a:t>
            </a:r>
            <a:endParaRPr/>
          </a:p>
        </p:txBody>
      </p:sp>
      <p:sp>
        <p:nvSpPr>
          <p:cNvPr id="260" name="Google Shape;260;p26"/>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gives what is needed to sustain life</a:t>
            </a:r>
            <a:endParaRPr/>
          </a:p>
        </p:txBody>
      </p:sp>
      <p:sp>
        <p:nvSpPr>
          <p:cNvPr id="261" name="Google Shape;261;p26"/>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God wishes to sustain the foreigner too</a:t>
            </a:r>
            <a:endParaRPr i="1" sz="1800">
              <a:solidFill>
                <a:schemeClr val="dk1"/>
              </a:solidFill>
              <a:latin typeface="Calibri"/>
              <a:ea typeface="Calibri"/>
              <a:cs typeface="Calibri"/>
              <a:sym typeface="Calibri"/>
            </a:endParaRPr>
          </a:p>
        </p:txBody>
      </p:sp>
      <p:sp>
        <p:nvSpPr>
          <p:cNvPr id="262" name="Google Shape;262;p26"/>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F2F2F2"/>
              </a:buClr>
              <a:buSzPct val="100000"/>
              <a:buFont typeface="Arial"/>
              <a:buNone/>
            </a:pPr>
            <a:r>
              <a:rPr i="1" lang="en-AU" sz="2300">
                <a:solidFill>
                  <a:srgbClr val="F2F2F2"/>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rgbClr val="F2F2F2"/>
              </a:buClr>
              <a:buSzPct val="100000"/>
              <a:buFont typeface="Arial"/>
              <a:buNone/>
            </a:pPr>
            <a:r>
              <a:rPr b="1" i="1" lang="en-AU" sz="2300">
                <a:solidFill>
                  <a:srgbClr val="F2F2F2"/>
                </a:solidFill>
                <a:latin typeface="Calibri"/>
                <a:ea typeface="Calibri"/>
                <a:cs typeface="Calibri"/>
                <a:sym typeface="Calibri"/>
              </a:rPr>
              <a:t>Part of the Old Testament or Covenant</a:t>
            </a:r>
            <a:endParaRPr/>
          </a:p>
        </p:txBody>
      </p:sp>
      <p:sp>
        <p:nvSpPr>
          <p:cNvPr id="263" name="Google Shape;263;p26"/>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The Tabernacle (and Temple) was…</a:t>
            </a:r>
            <a:endParaRPr/>
          </a:p>
          <a:p>
            <a:pPr indent="0" lvl="0" marL="0" marR="0" rtl="0" algn="ctr">
              <a:spcBef>
                <a:spcPts val="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Where God Dwelt </a:t>
            </a:r>
            <a:r>
              <a:rPr i="1" lang="en-AU" sz="1800">
                <a:solidFill>
                  <a:srgbClr val="F2F2F2"/>
                </a:solidFill>
                <a:latin typeface="Calibri"/>
                <a:ea typeface="Calibri"/>
                <a:cs typeface="Calibri"/>
                <a:sym typeface="Calibri"/>
              </a:rPr>
              <a:t>(think </a:t>
            </a:r>
            <a:r>
              <a:rPr b="1" i="1" lang="en-AU" sz="1800">
                <a:solidFill>
                  <a:srgbClr val="F2F2F2"/>
                </a:solidFill>
                <a:latin typeface="Calibri"/>
                <a:ea typeface="Calibri"/>
                <a:cs typeface="Calibri"/>
                <a:sym typeface="Calibri"/>
              </a:rPr>
              <a:t>Fire and Cloud/Wind)</a:t>
            </a:r>
            <a:endParaRPr/>
          </a:p>
        </p:txBody>
      </p:sp>
      <p:sp>
        <p:nvSpPr>
          <p:cNvPr id="264" name="Google Shape;264;p26"/>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But everyone who calls on the name of the </a:t>
            </a:r>
            <a:r>
              <a:rPr b="0" i="0" lang="en-AU" sz="1500" cap="small">
                <a:solidFill>
                  <a:srgbClr val="F2F2F2"/>
                </a:solidFill>
                <a:latin typeface="Arial"/>
                <a:ea typeface="Arial"/>
                <a:cs typeface="Arial"/>
                <a:sym typeface="Arial"/>
              </a:rPr>
              <a:t>Lord </a:t>
            </a:r>
            <a:r>
              <a:rPr b="0" i="0" lang="en-AU" sz="1500">
                <a:solidFill>
                  <a:srgbClr val="F2F2F2"/>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2:21</a:t>
            </a:r>
            <a:endParaRPr sz="1500">
              <a:solidFill>
                <a:srgbClr val="F2F2F2"/>
              </a:solidFill>
              <a:latin typeface="Calibri"/>
              <a:ea typeface="Calibri"/>
              <a:cs typeface="Calibri"/>
              <a:sym typeface="Calibri"/>
            </a:endParaRPr>
          </a:p>
        </p:txBody>
      </p:sp>
      <p:sp>
        <p:nvSpPr>
          <p:cNvPr id="265" name="Google Shape;265;p26"/>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66" name="Google Shape;266;p26"/>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chemeClr val="dk1"/>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chemeClr val="dk1"/>
                </a:solidFill>
                <a:latin typeface="Arial"/>
                <a:ea typeface="Arial"/>
                <a:cs typeface="Arial"/>
                <a:sym typeface="Arial"/>
              </a:rPr>
              <a:t>Acts 1:17</a:t>
            </a:r>
            <a:endParaRPr sz="1500">
              <a:solidFill>
                <a:schemeClr val="dk1"/>
              </a:solidFill>
              <a:latin typeface="Calibri"/>
              <a:ea typeface="Calibri"/>
              <a:cs typeface="Calibri"/>
              <a:sym typeface="Calibri"/>
            </a:endParaRPr>
          </a:p>
        </p:txBody>
      </p:sp>
      <p:sp>
        <p:nvSpPr>
          <p:cNvPr id="267" name="Google Shape;267;p26"/>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1:2,3</a:t>
            </a:r>
            <a:endParaRPr sz="1500">
              <a:solidFill>
                <a:srgbClr val="F2F2F2"/>
              </a:solidFill>
              <a:latin typeface="Calibri"/>
              <a:ea typeface="Calibri"/>
              <a:cs typeface="Calibri"/>
              <a:sym typeface="Calibri"/>
            </a:endParaRPr>
          </a:p>
        </p:txBody>
      </p:sp>
      <p:sp>
        <p:nvSpPr>
          <p:cNvPr id="268" name="Google Shape;268;p26"/>
          <p:cNvSpPr txBox="1"/>
          <p:nvPr/>
        </p:nvSpPr>
        <p:spPr>
          <a:xfrm>
            <a:off x="6055894" y="6231017"/>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give you a new heart, and I will put my Spirit in you. </a:t>
            </a:r>
            <a:r>
              <a:rPr lang="en-AU" sz="1500">
                <a:solidFill>
                  <a:srgbClr val="F2F2F2"/>
                </a:solidFill>
                <a:latin typeface="Arial"/>
                <a:ea typeface="Arial"/>
                <a:cs typeface="Arial"/>
                <a:sym typeface="Arial"/>
              </a:rPr>
              <a:t>– Ezekiel 36:26</a:t>
            </a:r>
            <a:endParaRPr sz="1500">
              <a:solidFill>
                <a:srgbClr val="F2F2F2"/>
              </a:solidFill>
              <a:latin typeface="Calibri"/>
              <a:ea typeface="Calibri"/>
              <a:cs typeface="Calibri"/>
              <a:sym typeface="Calibri"/>
            </a:endParaRPr>
          </a:p>
        </p:txBody>
      </p:sp>
      <p:pic>
        <p:nvPicPr>
          <p:cNvPr id="269" name="Google Shape;269;p26"/>
          <p:cNvPicPr preferRelativeResize="0"/>
          <p:nvPr/>
        </p:nvPicPr>
        <p:blipFill rotWithShape="1">
          <a:blip r:embed="rId3">
            <a:alphaModFix/>
          </a:blip>
          <a:srcRect b="0" l="0" r="0" t="0"/>
          <a:stretch/>
        </p:blipFill>
        <p:spPr>
          <a:xfrm>
            <a:off x="6096000" y="3266950"/>
            <a:ext cx="1718676" cy="1289007"/>
          </a:xfrm>
          <a:prstGeom prst="rect">
            <a:avLst/>
          </a:prstGeom>
          <a:noFill/>
          <a:ln>
            <a:noFill/>
          </a:ln>
        </p:spPr>
      </p:pic>
      <p:pic>
        <p:nvPicPr>
          <p:cNvPr id="270" name="Google Shape;270;p26"/>
          <p:cNvPicPr preferRelativeResize="0"/>
          <p:nvPr/>
        </p:nvPicPr>
        <p:blipFill rotWithShape="1">
          <a:blip r:embed="rId4">
            <a:alphaModFix/>
          </a:blip>
          <a:srcRect b="0" l="0" r="0" t="0"/>
          <a:stretch/>
        </p:blipFill>
        <p:spPr>
          <a:xfrm>
            <a:off x="8144718" y="1916867"/>
            <a:ext cx="1547824" cy="1124908"/>
          </a:xfrm>
          <a:prstGeom prst="rect">
            <a:avLst/>
          </a:prstGeom>
          <a:noFill/>
          <a:ln>
            <a:noFill/>
          </a:ln>
        </p:spPr>
      </p:pic>
      <p:pic>
        <p:nvPicPr>
          <p:cNvPr id="271" name="Google Shape;271;p26"/>
          <p:cNvPicPr preferRelativeResize="0"/>
          <p:nvPr/>
        </p:nvPicPr>
        <p:blipFill rotWithShape="1">
          <a:blip r:embed="rId5">
            <a:alphaModFix/>
          </a:blip>
          <a:srcRect b="0" l="0" r="0" t="0"/>
          <a:stretch/>
        </p:blipFill>
        <p:spPr>
          <a:xfrm>
            <a:off x="5528133" y="650622"/>
            <a:ext cx="1135731" cy="11357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7"/>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277" name="Google Shape;277;p27"/>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a:t>
            </a:r>
            <a:r>
              <a:rPr lang="en-AU" sz="1500">
                <a:solidFill>
                  <a:srgbClr val="F2F2F2"/>
                </a:solidFill>
              </a:rPr>
              <a:t>The start of the</a:t>
            </a:r>
            <a:br>
              <a:rPr lang="en-AU" sz="1500">
                <a:solidFill>
                  <a:srgbClr val="F2F2F2"/>
                </a:solidFill>
              </a:rPr>
            </a:br>
            <a:r>
              <a:rPr lang="en-AU" sz="1500">
                <a:solidFill>
                  <a:srgbClr val="F2F2F2"/>
                </a:solidFill>
              </a:rPr>
              <a:t>		New Covenant</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Where God’s Spirit</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sustains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And this spiritual</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life is for</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foreigners too</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br>
              <a:rPr lang="en-AU" sz="1500">
                <a:solidFill>
                  <a:srgbClr val="F2F2F2"/>
                </a:solidFill>
              </a:rPr>
            </a:br>
            <a:r>
              <a:rPr lang="en-AU" sz="1500"/>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Because the Holy Spirit lives in us</a:t>
            </a:r>
            <a:br>
              <a:rPr lang="en-AU" sz="1500">
                <a:solidFill>
                  <a:srgbClr val="F2F2F2"/>
                </a:solidFill>
              </a:rPr>
            </a:br>
            <a:br>
              <a:rPr lang="en-AU" sz="1500">
                <a:solidFill>
                  <a:srgbClr val="F2F2F2"/>
                </a:solidFill>
              </a:rPr>
            </a:br>
            <a:endParaRPr sz="1500">
              <a:solidFill>
                <a:srgbClr val="F2F2F2"/>
              </a:solidFill>
            </a:endParaRPr>
          </a:p>
        </p:txBody>
      </p:sp>
      <p:sp>
        <p:nvSpPr>
          <p:cNvPr id="278" name="Google Shape;278;p27"/>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Part of the Old Testament or Covenant</a:t>
            </a:r>
            <a:endParaRPr/>
          </a:p>
        </p:txBody>
      </p:sp>
      <p:sp>
        <p:nvSpPr>
          <p:cNvPr id="279" name="Google Shape;279;p27"/>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gives what is needed to sustain life</a:t>
            </a:r>
            <a:endParaRPr/>
          </a:p>
        </p:txBody>
      </p:sp>
      <p:sp>
        <p:nvSpPr>
          <p:cNvPr id="280" name="Google Shape;280;p27"/>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wishes to sustain the foreigner too</a:t>
            </a:r>
            <a:endParaRPr i="1" sz="1800">
              <a:solidFill>
                <a:srgbClr val="F2F2F2"/>
              </a:solidFill>
              <a:latin typeface="Calibri"/>
              <a:ea typeface="Calibri"/>
              <a:cs typeface="Calibri"/>
              <a:sym typeface="Calibri"/>
            </a:endParaRPr>
          </a:p>
        </p:txBody>
      </p:sp>
      <p:sp>
        <p:nvSpPr>
          <p:cNvPr id="281" name="Google Shape;281;p27"/>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100000"/>
              <a:buFont typeface="Arial"/>
              <a:buNone/>
            </a:pPr>
            <a:r>
              <a:rPr i="1" lang="en-AU" sz="2300">
                <a:solidFill>
                  <a:schemeClr val="dk1"/>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chemeClr val="dk1"/>
              </a:buClr>
              <a:buSzPct val="100000"/>
              <a:buFont typeface="Arial"/>
              <a:buNone/>
            </a:pPr>
            <a:r>
              <a:rPr b="1" i="1" lang="en-AU" sz="2300">
                <a:solidFill>
                  <a:schemeClr val="dk1"/>
                </a:solidFill>
                <a:latin typeface="Calibri"/>
                <a:ea typeface="Calibri"/>
                <a:cs typeface="Calibri"/>
                <a:sym typeface="Calibri"/>
              </a:rPr>
              <a:t>Part of the Old Testament or Covenant</a:t>
            </a:r>
            <a:endParaRPr/>
          </a:p>
        </p:txBody>
      </p:sp>
      <p:sp>
        <p:nvSpPr>
          <p:cNvPr id="282" name="Google Shape;282;p27"/>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The Tabernacle (and Temple) was…</a:t>
            </a:r>
            <a:endParaRPr/>
          </a:p>
          <a:p>
            <a:pPr indent="0" lvl="0" marL="0" marR="0" rtl="0" algn="ctr">
              <a:spcBef>
                <a:spcPts val="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Where God Dwelt </a:t>
            </a:r>
            <a:r>
              <a:rPr i="1" lang="en-AU" sz="1800">
                <a:solidFill>
                  <a:srgbClr val="F2F2F2"/>
                </a:solidFill>
                <a:latin typeface="Calibri"/>
                <a:ea typeface="Calibri"/>
                <a:cs typeface="Calibri"/>
                <a:sym typeface="Calibri"/>
              </a:rPr>
              <a:t>(think </a:t>
            </a:r>
            <a:r>
              <a:rPr b="1" i="1" lang="en-AU" sz="1800">
                <a:solidFill>
                  <a:srgbClr val="F2F2F2"/>
                </a:solidFill>
                <a:latin typeface="Calibri"/>
                <a:ea typeface="Calibri"/>
                <a:cs typeface="Calibri"/>
                <a:sym typeface="Calibri"/>
              </a:rPr>
              <a:t>Fire and Cloud/Wind)</a:t>
            </a:r>
            <a:endParaRPr/>
          </a:p>
        </p:txBody>
      </p:sp>
      <p:sp>
        <p:nvSpPr>
          <p:cNvPr id="283" name="Google Shape;283;p27"/>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But everyone who calls on the name of the </a:t>
            </a:r>
            <a:r>
              <a:rPr b="0" i="0" lang="en-AU" sz="1500" cap="small">
                <a:solidFill>
                  <a:srgbClr val="F2F2F2"/>
                </a:solidFill>
                <a:latin typeface="Arial"/>
                <a:ea typeface="Arial"/>
                <a:cs typeface="Arial"/>
                <a:sym typeface="Arial"/>
              </a:rPr>
              <a:t>Lord </a:t>
            </a:r>
            <a:r>
              <a:rPr b="0" i="0" lang="en-AU" sz="1500">
                <a:solidFill>
                  <a:srgbClr val="F2F2F2"/>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2:21</a:t>
            </a:r>
            <a:endParaRPr sz="1500">
              <a:solidFill>
                <a:srgbClr val="F2F2F2"/>
              </a:solidFill>
              <a:latin typeface="Calibri"/>
              <a:ea typeface="Calibri"/>
              <a:cs typeface="Calibri"/>
              <a:sym typeface="Calibri"/>
            </a:endParaRPr>
          </a:p>
        </p:txBody>
      </p:sp>
      <p:sp>
        <p:nvSpPr>
          <p:cNvPr id="284" name="Google Shape;284;p27"/>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85" name="Google Shape;285;p27"/>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286" name="Google Shape;286;p27"/>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chemeClr val="dk1"/>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chemeClr val="dk1"/>
                </a:solidFill>
                <a:latin typeface="Arial"/>
                <a:ea typeface="Arial"/>
                <a:cs typeface="Arial"/>
                <a:sym typeface="Arial"/>
              </a:rPr>
              <a:t>Acts 1:2,3</a:t>
            </a:r>
            <a:endParaRPr sz="1500">
              <a:solidFill>
                <a:schemeClr val="dk1"/>
              </a:solidFill>
              <a:latin typeface="Calibri"/>
              <a:ea typeface="Calibri"/>
              <a:cs typeface="Calibri"/>
              <a:sym typeface="Calibri"/>
            </a:endParaRPr>
          </a:p>
        </p:txBody>
      </p:sp>
      <p:sp>
        <p:nvSpPr>
          <p:cNvPr id="287" name="Google Shape;287;p27"/>
          <p:cNvSpPr txBox="1"/>
          <p:nvPr/>
        </p:nvSpPr>
        <p:spPr>
          <a:xfrm>
            <a:off x="6055894" y="6231017"/>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give you a new heart, and I will put my Spirit in you. </a:t>
            </a:r>
            <a:r>
              <a:rPr lang="en-AU" sz="1500">
                <a:solidFill>
                  <a:srgbClr val="F2F2F2"/>
                </a:solidFill>
                <a:latin typeface="Arial"/>
                <a:ea typeface="Arial"/>
                <a:cs typeface="Arial"/>
                <a:sym typeface="Arial"/>
              </a:rPr>
              <a:t>– Ezekiel 36:26</a:t>
            </a:r>
            <a:endParaRPr sz="1500">
              <a:solidFill>
                <a:srgbClr val="F2F2F2"/>
              </a:solidFill>
              <a:latin typeface="Calibri"/>
              <a:ea typeface="Calibri"/>
              <a:cs typeface="Calibri"/>
              <a:sym typeface="Calibri"/>
            </a:endParaRPr>
          </a:p>
        </p:txBody>
      </p:sp>
      <p:pic>
        <p:nvPicPr>
          <p:cNvPr id="288" name="Google Shape;288;p27"/>
          <p:cNvPicPr preferRelativeResize="0"/>
          <p:nvPr/>
        </p:nvPicPr>
        <p:blipFill rotWithShape="1">
          <a:blip r:embed="rId3">
            <a:alphaModFix/>
          </a:blip>
          <a:srcRect b="0" l="0" r="0" t="0"/>
          <a:stretch/>
        </p:blipFill>
        <p:spPr>
          <a:xfrm>
            <a:off x="10630482" y="5909829"/>
            <a:ext cx="901204" cy="901204"/>
          </a:xfrm>
          <a:prstGeom prst="rect">
            <a:avLst/>
          </a:prstGeom>
          <a:noFill/>
          <a:ln>
            <a:noFill/>
          </a:ln>
        </p:spPr>
      </p:pic>
      <p:pic>
        <p:nvPicPr>
          <p:cNvPr id="289" name="Google Shape;289;p27"/>
          <p:cNvPicPr preferRelativeResize="0"/>
          <p:nvPr/>
        </p:nvPicPr>
        <p:blipFill rotWithShape="1">
          <a:blip r:embed="rId4">
            <a:alphaModFix/>
          </a:blip>
          <a:srcRect b="0" l="0" r="0" t="0"/>
          <a:stretch/>
        </p:blipFill>
        <p:spPr>
          <a:xfrm>
            <a:off x="7649076" y="5272251"/>
            <a:ext cx="2405518" cy="769210"/>
          </a:xfrm>
          <a:prstGeom prst="rect">
            <a:avLst/>
          </a:prstGeom>
          <a:noFill/>
          <a:ln>
            <a:noFill/>
          </a:ln>
        </p:spPr>
      </p:pic>
      <p:pic>
        <p:nvPicPr>
          <p:cNvPr id="290" name="Google Shape;290;p27"/>
          <p:cNvPicPr preferRelativeResize="0"/>
          <p:nvPr/>
        </p:nvPicPr>
        <p:blipFill rotWithShape="1">
          <a:blip r:embed="rId5">
            <a:alphaModFix/>
          </a:blip>
          <a:srcRect b="0" l="0" r="0" t="0"/>
          <a:stretch/>
        </p:blipFill>
        <p:spPr>
          <a:xfrm>
            <a:off x="6096000" y="3266950"/>
            <a:ext cx="1718676" cy="1289007"/>
          </a:xfrm>
          <a:prstGeom prst="rect">
            <a:avLst/>
          </a:prstGeom>
          <a:noFill/>
          <a:ln>
            <a:noFill/>
          </a:ln>
        </p:spPr>
      </p:pic>
      <p:pic>
        <p:nvPicPr>
          <p:cNvPr id="291" name="Google Shape;291;p27"/>
          <p:cNvPicPr preferRelativeResize="0"/>
          <p:nvPr/>
        </p:nvPicPr>
        <p:blipFill rotWithShape="1">
          <a:blip r:embed="rId6">
            <a:alphaModFix/>
          </a:blip>
          <a:srcRect b="0" l="0" r="0" t="0"/>
          <a:stretch/>
        </p:blipFill>
        <p:spPr>
          <a:xfrm>
            <a:off x="8144718" y="1916867"/>
            <a:ext cx="1547824" cy="1124908"/>
          </a:xfrm>
          <a:prstGeom prst="rect">
            <a:avLst/>
          </a:prstGeom>
          <a:noFill/>
          <a:ln>
            <a:noFill/>
          </a:ln>
        </p:spPr>
      </p:pic>
      <p:pic>
        <p:nvPicPr>
          <p:cNvPr id="292" name="Google Shape;292;p27"/>
          <p:cNvPicPr preferRelativeResize="0"/>
          <p:nvPr/>
        </p:nvPicPr>
        <p:blipFill rotWithShape="1">
          <a:blip r:embed="rId7">
            <a:alphaModFix/>
          </a:blip>
          <a:srcRect b="0" l="0" r="0" t="0"/>
          <a:stretch/>
        </p:blipFill>
        <p:spPr>
          <a:xfrm>
            <a:off x="5528133" y="650622"/>
            <a:ext cx="1135731" cy="11357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298" name="Google Shape;298;p28"/>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a:t>
            </a:r>
            <a:r>
              <a:rPr lang="en-AU" sz="1500">
                <a:solidFill>
                  <a:srgbClr val="F2F2F2"/>
                </a:solidFill>
              </a:rPr>
              <a:t>The start of the</a:t>
            </a:r>
            <a:br>
              <a:rPr lang="en-AU" sz="1500">
                <a:solidFill>
                  <a:srgbClr val="F2F2F2"/>
                </a:solidFill>
              </a:rPr>
            </a:br>
            <a:r>
              <a:rPr lang="en-AU" sz="1500">
                <a:solidFill>
                  <a:srgbClr val="F2F2F2"/>
                </a:solidFill>
              </a:rPr>
              <a:t>		New Covenant</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Where God’s Spirit</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sustains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And this spiritual</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life is for</a:t>
            </a:r>
            <a:endParaRPr/>
          </a:p>
          <a:p>
            <a:pPr indent="0" lvl="0" marL="0" rtl="0" algn="l">
              <a:lnSpc>
                <a:spcPct val="90000"/>
              </a:lnSpc>
              <a:spcBef>
                <a:spcPts val="1000"/>
              </a:spcBef>
              <a:spcAft>
                <a:spcPts val="0"/>
              </a:spcAft>
              <a:buClr>
                <a:srgbClr val="F2F2F2"/>
              </a:buClr>
              <a:buSzPts val="1500"/>
              <a:buNone/>
            </a:pPr>
            <a:r>
              <a:rPr lang="en-AU" sz="1500">
                <a:solidFill>
                  <a:srgbClr val="F2F2F2"/>
                </a:solidFill>
              </a:rPr>
              <a:t>		foreigners too</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rgbClr val="F2F2F2"/>
              </a:buClr>
              <a:buSzPts val="1500"/>
              <a:buNone/>
            </a:pPr>
            <a:br>
              <a:rPr lang="en-AU" sz="1500">
                <a:solidFill>
                  <a:srgbClr val="F2F2F2"/>
                </a:solidFill>
              </a:rPr>
            </a:br>
            <a:r>
              <a:rPr lang="en-AU" sz="1500">
                <a:solidFill>
                  <a:srgbClr val="F2F2F2"/>
                </a:solidFill>
              </a:rPr>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t/>
            </a:r>
            <a:endParaRPr sz="1500">
              <a:solidFill>
                <a:srgbClr val="F2F2F2"/>
              </a:solidFill>
            </a:endParaRPr>
          </a:p>
          <a:p>
            <a:pPr indent="0" lvl="0" marL="0" rtl="0" algn="l">
              <a:lnSpc>
                <a:spcPct val="90000"/>
              </a:lnSpc>
              <a:spcBef>
                <a:spcPts val="1000"/>
              </a:spcBef>
              <a:spcAft>
                <a:spcPts val="0"/>
              </a:spcAft>
              <a:buClr>
                <a:schemeClr val="dk1"/>
              </a:buClr>
              <a:buSzPts val="1500"/>
              <a:buNone/>
            </a:pPr>
            <a:r>
              <a:rPr lang="en-AU" sz="1500"/>
              <a:t>Because the Holy Spirit lives in us</a:t>
            </a:r>
            <a:br>
              <a:rPr lang="en-AU" sz="1500"/>
            </a:br>
            <a:br>
              <a:rPr lang="en-AU" sz="1500"/>
            </a:br>
            <a:endParaRPr sz="1500"/>
          </a:p>
        </p:txBody>
      </p:sp>
      <p:sp>
        <p:nvSpPr>
          <p:cNvPr id="299" name="Google Shape;299;p28"/>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Part of the Old Testament or Covenant</a:t>
            </a:r>
            <a:endParaRPr/>
          </a:p>
        </p:txBody>
      </p:sp>
      <p:sp>
        <p:nvSpPr>
          <p:cNvPr id="300" name="Google Shape;300;p28"/>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gives what is needed to sustain life</a:t>
            </a:r>
            <a:endParaRPr/>
          </a:p>
        </p:txBody>
      </p:sp>
      <p:sp>
        <p:nvSpPr>
          <p:cNvPr id="301" name="Google Shape;301;p28"/>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2F2F2"/>
              </a:buClr>
              <a:buSzPts val="1800"/>
              <a:buFont typeface="Arial"/>
              <a:buNone/>
            </a:pPr>
            <a:r>
              <a:rPr i="1" lang="en-AU" sz="1800">
                <a:solidFill>
                  <a:srgbClr val="F2F2F2"/>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rgbClr val="F2F2F2"/>
              </a:buClr>
              <a:buSzPts val="1800"/>
              <a:buFont typeface="Arial"/>
              <a:buNone/>
            </a:pPr>
            <a:r>
              <a:rPr b="1" i="1" lang="en-AU" sz="1800">
                <a:solidFill>
                  <a:srgbClr val="F2F2F2"/>
                </a:solidFill>
                <a:latin typeface="Calibri"/>
                <a:ea typeface="Calibri"/>
                <a:cs typeface="Calibri"/>
                <a:sym typeface="Calibri"/>
              </a:rPr>
              <a:t>God wishes to sustain the foreigner too</a:t>
            </a:r>
            <a:endParaRPr i="1" sz="1800">
              <a:solidFill>
                <a:srgbClr val="F2F2F2"/>
              </a:solidFill>
              <a:latin typeface="Calibri"/>
              <a:ea typeface="Calibri"/>
              <a:cs typeface="Calibri"/>
              <a:sym typeface="Calibri"/>
            </a:endParaRPr>
          </a:p>
        </p:txBody>
      </p:sp>
      <p:sp>
        <p:nvSpPr>
          <p:cNvPr id="302" name="Google Shape;302;p28"/>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F2F2F2"/>
              </a:buClr>
              <a:buSzPct val="100000"/>
              <a:buFont typeface="Arial"/>
              <a:buNone/>
            </a:pPr>
            <a:r>
              <a:rPr i="1" lang="en-AU" sz="2300">
                <a:solidFill>
                  <a:srgbClr val="F2F2F2"/>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rgbClr val="F2F2F2"/>
              </a:buClr>
              <a:buSzPct val="100000"/>
              <a:buFont typeface="Arial"/>
              <a:buNone/>
            </a:pPr>
            <a:r>
              <a:rPr b="1" i="1" lang="en-AU" sz="2300">
                <a:solidFill>
                  <a:srgbClr val="F2F2F2"/>
                </a:solidFill>
                <a:latin typeface="Calibri"/>
                <a:ea typeface="Calibri"/>
                <a:cs typeface="Calibri"/>
                <a:sym typeface="Calibri"/>
              </a:rPr>
              <a:t>Part of the Old Testament or Covenant</a:t>
            </a:r>
            <a:endParaRPr/>
          </a:p>
        </p:txBody>
      </p:sp>
      <p:sp>
        <p:nvSpPr>
          <p:cNvPr id="303" name="Google Shape;303;p28"/>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The Tabernacle (and Temple) was…</a:t>
            </a:r>
            <a:endParaRPr/>
          </a:p>
          <a:p>
            <a:pPr indent="0" lvl="0" marL="0" marR="0" rtl="0" algn="ctr">
              <a:spcBef>
                <a:spcPts val="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Where God Dwelt </a:t>
            </a:r>
            <a:r>
              <a:rPr i="1" lang="en-AU" sz="1800">
                <a:solidFill>
                  <a:schemeClr val="dk1"/>
                </a:solidFill>
                <a:latin typeface="Calibri"/>
                <a:ea typeface="Calibri"/>
                <a:cs typeface="Calibri"/>
                <a:sym typeface="Calibri"/>
              </a:rPr>
              <a:t>(think </a:t>
            </a:r>
            <a:r>
              <a:rPr b="1" i="1" lang="en-AU" sz="1800">
                <a:solidFill>
                  <a:schemeClr val="dk1"/>
                </a:solidFill>
                <a:latin typeface="Calibri"/>
                <a:ea typeface="Calibri"/>
                <a:cs typeface="Calibri"/>
                <a:sym typeface="Calibri"/>
              </a:rPr>
              <a:t>Fire and Cloud/Wind)</a:t>
            </a:r>
            <a:endParaRPr/>
          </a:p>
        </p:txBody>
      </p:sp>
      <p:sp>
        <p:nvSpPr>
          <p:cNvPr id="304" name="Google Shape;304;p28"/>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But everyone who calls on the name of the </a:t>
            </a:r>
            <a:r>
              <a:rPr b="0" i="0" lang="en-AU" sz="1500" cap="small">
                <a:solidFill>
                  <a:srgbClr val="F2F2F2"/>
                </a:solidFill>
                <a:latin typeface="Arial"/>
                <a:ea typeface="Arial"/>
                <a:cs typeface="Arial"/>
                <a:sym typeface="Arial"/>
              </a:rPr>
              <a:t>Lord </a:t>
            </a:r>
            <a:r>
              <a:rPr b="0" i="0" lang="en-AU" sz="1500">
                <a:solidFill>
                  <a:srgbClr val="F2F2F2"/>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2:21</a:t>
            </a:r>
            <a:endParaRPr sz="1500">
              <a:solidFill>
                <a:srgbClr val="F2F2F2"/>
              </a:solidFill>
              <a:latin typeface="Calibri"/>
              <a:ea typeface="Calibri"/>
              <a:cs typeface="Calibri"/>
              <a:sym typeface="Calibri"/>
            </a:endParaRPr>
          </a:p>
        </p:txBody>
      </p:sp>
      <p:sp>
        <p:nvSpPr>
          <p:cNvPr id="305" name="Google Shape;305;p28"/>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306" name="Google Shape;306;p28"/>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1:17</a:t>
            </a:r>
            <a:endParaRPr sz="1500">
              <a:solidFill>
                <a:srgbClr val="F2F2F2"/>
              </a:solidFill>
              <a:latin typeface="Calibri"/>
              <a:ea typeface="Calibri"/>
              <a:cs typeface="Calibri"/>
              <a:sym typeface="Calibri"/>
            </a:endParaRPr>
          </a:p>
        </p:txBody>
      </p:sp>
      <p:sp>
        <p:nvSpPr>
          <p:cNvPr id="307" name="Google Shape;307;p28"/>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F2F2F2"/>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rgbClr val="F2F2F2"/>
                </a:solidFill>
                <a:latin typeface="Arial"/>
                <a:ea typeface="Arial"/>
                <a:cs typeface="Arial"/>
                <a:sym typeface="Arial"/>
              </a:rPr>
              <a:t>Acts 1:2,3</a:t>
            </a:r>
            <a:endParaRPr sz="1500">
              <a:solidFill>
                <a:srgbClr val="F2F2F2"/>
              </a:solidFill>
              <a:latin typeface="Calibri"/>
              <a:ea typeface="Calibri"/>
              <a:cs typeface="Calibri"/>
              <a:sym typeface="Calibri"/>
            </a:endParaRPr>
          </a:p>
        </p:txBody>
      </p:sp>
      <p:sp>
        <p:nvSpPr>
          <p:cNvPr id="308" name="Google Shape;308;p28"/>
          <p:cNvSpPr txBox="1"/>
          <p:nvPr/>
        </p:nvSpPr>
        <p:spPr>
          <a:xfrm>
            <a:off x="6021805" y="6381265"/>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chemeClr val="dk1"/>
                </a:solidFill>
                <a:latin typeface="Arial"/>
                <a:ea typeface="Arial"/>
                <a:cs typeface="Arial"/>
                <a:sym typeface="Arial"/>
              </a:rPr>
              <a:t>I will give you a new heart, and I will put my Spirit in you. </a:t>
            </a:r>
            <a:r>
              <a:rPr lang="en-AU" sz="1500">
                <a:solidFill>
                  <a:schemeClr val="dk1"/>
                </a:solidFill>
                <a:latin typeface="Arial"/>
                <a:ea typeface="Arial"/>
                <a:cs typeface="Arial"/>
                <a:sym typeface="Arial"/>
              </a:rPr>
              <a:t>– Ezekiel 36:26</a:t>
            </a:r>
            <a:endParaRPr sz="1500">
              <a:solidFill>
                <a:schemeClr val="dk1"/>
              </a:solidFill>
              <a:latin typeface="Calibri"/>
              <a:ea typeface="Calibri"/>
              <a:cs typeface="Calibri"/>
              <a:sym typeface="Calibri"/>
            </a:endParaRPr>
          </a:p>
        </p:txBody>
      </p:sp>
      <p:pic>
        <p:nvPicPr>
          <p:cNvPr id="309" name="Google Shape;309;p28"/>
          <p:cNvPicPr preferRelativeResize="0"/>
          <p:nvPr/>
        </p:nvPicPr>
        <p:blipFill rotWithShape="1">
          <a:blip r:embed="rId3">
            <a:alphaModFix/>
          </a:blip>
          <a:srcRect b="0" l="0" r="0" t="0"/>
          <a:stretch/>
        </p:blipFill>
        <p:spPr>
          <a:xfrm>
            <a:off x="10630482" y="5909829"/>
            <a:ext cx="901204" cy="901204"/>
          </a:xfrm>
          <a:prstGeom prst="rect">
            <a:avLst/>
          </a:prstGeom>
          <a:noFill/>
          <a:ln>
            <a:noFill/>
          </a:ln>
        </p:spPr>
      </p:pic>
      <p:pic>
        <p:nvPicPr>
          <p:cNvPr id="310" name="Google Shape;310;p28"/>
          <p:cNvPicPr preferRelativeResize="0"/>
          <p:nvPr/>
        </p:nvPicPr>
        <p:blipFill rotWithShape="1">
          <a:blip r:embed="rId4">
            <a:alphaModFix/>
          </a:blip>
          <a:srcRect b="0" l="0" r="0" t="0"/>
          <a:stretch/>
        </p:blipFill>
        <p:spPr>
          <a:xfrm>
            <a:off x="6096000" y="3266950"/>
            <a:ext cx="1718676" cy="1289007"/>
          </a:xfrm>
          <a:prstGeom prst="rect">
            <a:avLst/>
          </a:prstGeom>
          <a:noFill/>
          <a:ln>
            <a:noFill/>
          </a:ln>
        </p:spPr>
      </p:pic>
      <p:pic>
        <p:nvPicPr>
          <p:cNvPr id="311" name="Google Shape;311;p28"/>
          <p:cNvPicPr preferRelativeResize="0"/>
          <p:nvPr/>
        </p:nvPicPr>
        <p:blipFill rotWithShape="1">
          <a:blip r:embed="rId5">
            <a:alphaModFix/>
          </a:blip>
          <a:srcRect b="0" l="0" r="0" t="0"/>
          <a:stretch/>
        </p:blipFill>
        <p:spPr>
          <a:xfrm>
            <a:off x="8144718" y="1916867"/>
            <a:ext cx="1547824" cy="1124908"/>
          </a:xfrm>
          <a:prstGeom prst="rect">
            <a:avLst/>
          </a:prstGeom>
          <a:noFill/>
          <a:ln>
            <a:noFill/>
          </a:ln>
        </p:spPr>
      </p:pic>
      <p:pic>
        <p:nvPicPr>
          <p:cNvPr id="312" name="Google Shape;312;p28"/>
          <p:cNvPicPr preferRelativeResize="0"/>
          <p:nvPr/>
        </p:nvPicPr>
        <p:blipFill rotWithShape="1">
          <a:blip r:embed="rId6">
            <a:alphaModFix/>
          </a:blip>
          <a:srcRect b="0" l="0" r="0" t="0"/>
          <a:stretch/>
        </p:blipFill>
        <p:spPr>
          <a:xfrm>
            <a:off x="7649076" y="5272251"/>
            <a:ext cx="2405518" cy="769210"/>
          </a:xfrm>
          <a:prstGeom prst="rect">
            <a:avLst/>
          </a:prstGeom>
          <a:noFill/>
          <a:ln>
            <a:noFill/>
          </a:ln>
        </p:spPr>
      </p:pic>
      <p:pic>
        <p:nvPicPr>
          <p:cNvPr id="313" name="Google Shape;313;p28"/>
          <p:cNvPicPr preferRelativeResize="0"/>
          <p:nvPr/>
        </p:nvPicPr>
        <p:blipFill rotWithShape="1">
          <a:blip r:embed="rId7">
            <a:alphaModFix/>
          </a:blip>
          <a:srcRect b="0" l="0" r="0" t="0"/>
          <a:stretch/>
        </p:blipFill>
        <p:spPr>
          <a:xfrm>
            <a:off x="5528133" y="650622"/>
            <a:ext cx="1135731" cy="11357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9"/>
          <p:cNvSpPr txBox="1"/>
          <p:nvPr>
            <p:ph type="title"/>
          </p:nvPr>
        </p:nvSpPr>
        <p:spPr>
          <a:xfrm>
            <a:off x="766010" y="149223"/>
            <a:ext cx="4419601" cy="5733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40"/>
              <a:buFont typeface="Calibri"/>
              <a:buNone/>
            </a:pPr>
            <a:r>
              <a:rPr i="1" lang="en-AU" sz="3140"/>
              <a:t>What does all this mean for understanding Acts 2?</a:t>
            </a:r>
            <a:endParaRPr sz="3859"/>
          </a:p>
        </p:txBody>
      </p:sp>
      <p:sp>
        <p:nvSpPr>
          <p:cNvPr id="319" name="Google Shape;319;p29"/>
          <p:cNvSpPr txBox="1"/>
          <p:nvPr>
            <p:ph idx="1" type="body"/>
          </p:nvPr>
        </p:nvSpPr>
        <p:spPr>
          <a:xfrm>
            <a:off x="6021805" y="149223"/>
            <a:ext cx="3340768" cy="65964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500"/>
              <a:buNone/>
            </a:pPr>
            <a:r>
              <a:rPr b="1" lang="en-AU" sz="1500"/>
              <a:t>Pentecost in Acts 2 shows us:</a:t>
            </a:r>
            <a:endParaRPr/>
          </a:p>
          <a:p>
            <a:pPr indent="0" lvl="0" marL="0" rtl="0" algn="l">
              <a:lnSpc>
                <a:spcPct val="90000"/>
              </a:lnSpc>
              <a:spcBef>
                <a:spcPts val="1000"/>
              </a:spcBef>
              <a:spcAft>
                <a:spcPts val="0"/>
              </a:spcAft>
              <a:buClr>
                <a:schemeClr val="dk1"/>
              </a:buClr>
              <a:buSzPts val="1500"/>
              <a:buNone/>
            </a:pPr>
            <a:r>
              <a:t/>
            </a:r>
            <a:endParaRPr b="1" sz="1500"/>
          </a:p>
          <a:p>
            <a:pPr indent="0" lvl="0" marL="0" rtl="0" algn="l">
              <a:lnSpc>
                <a:spcPct val="90000"/>
              </a:lnSpc>
              <a:spcBef>
                <a:spcPts val="1000"/>
              </a:spcBef>
              <a:spcAft>
                <a:spcPts val="0"/>
              </a:spcAft>
              <a:buClr>
                <a:schemeClr val="dk1"/>
              </a:buClr>
              <a:buSzPts val="1500"/>
              <a:buNone/>
            </a:pPr>
            <a:r>
              <a:rPr lang="en-AU" sz="1500"/>
              <a:t>		The start of the</a:t>
            </a:r>
            <a:br>
              <a:rPr lang="en-AU" sz="1500"/>
            </a:br>
            <a:r>
              <a:rPr lang="en-AU" sz="1500"/>
              <a:t>		New Covenant</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rPr lang="en-AU" sz="1500"/>
              <a:t>Where God’s Spirit</a:t>
            </a:r>
            <a:endParaRPr/>
          </a:p>
          <a:p>
            <a:pPr indent="0" lvl="0" marL="0" rtl="0" algn="l">
              <a:lnSpc>
                <a:spcPct val="90000"/>
              </a:lnSpc>
              <a:spcBef>
                <a:spcPts val="1000"/>
              </a:spcBef>
              <a:spcAft>
                <a:spcPts val="0"/>
              </a:spcAft>
              <a:buClr>
                <a:schemeClr val="dk1"/>
              </a:buClr>
              <a:buSzPts val="1500"/>
              <a:buNone/>
            </a:pPr>
            <a:r>
              <a:rPr lang="en-AU" sz="1500"/>
              <a:t>sustains us</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rPr lang="en-AU" sz="1500"/>
              <a:t>		And this spiritual</a:t>
            </a:r>
            <a:endParaRPr/>
          </a:p>
          <a:p>
            <a:pPr indent="0" lvl="0" marL="0" rtl="0" algn="l">
              <a:lnSpc>
                <a:spcPct val="90000"/>
              </a:lnSpc>
              <a:spcBef>
                <a:spcPts val="1000"/>
              </a:spcBef>
              <a:spcAft>
                <a:spcPts val="0"/>
              </a:spcAft>
              <a:buClr>
                <a:schemeClr val="dk1"/>
              </a:buClr>
              <a:buSzPts val="1500"/>
              <a:buNone/>
            </a:pPr>
            <a:r>
              <a:rPr lang="en-AU" sz="1500"/>
              <a:t>		life is for</a:t>
            </a:r>
            <a:endParaRPr/>
          </a:p>
          <a:p>
            <a:pPr indent="0" lvl="0" marL="0" rtl="0" algn="l">
              <a:lnSpc>
                <a:spcPct val="90000"/>
              </a:lnSpc>
              <a:spcBef>
                <a:spcPts val="1000"/>
              </a:spcBef>
              <a:spcAft>
                <a:spcPts val="0"/>
              </a:spcAft>
              <a:buClr>
                <a:schemeClr val="dk1"/>
              </a:buClr>
              <a:buSzPts val="1500"/>
              <a:buNone/>
            </a:pPr>
            <a:r>
              <a:rPr lang="en-AU" sz="1500"/>
              <a:t>		foreigners too</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br>
              <a:rPr lang="en-AU" sz="1500"/>
            </a:br>
            <a:r>
              <a:rPr lang="en-AU" sz="1500"/>
              <a:t>And we no longer need a Temple for God to be with us</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1500"/>
              <a:buNone/>
            </a:pPr>
            <a:r>
              <a:rPr lang="en-AU" sz="1500"/>
              <a:t>Because the Holy Spirit lives in us</a:t>
            </a:r>
            <a:br>
              <a:rPr lang="en-AU" sz="1500"/>
            </a:br>
            <a:br>
              <a:rPr lang="en-AU" sz="1500"/>
            </a:br>
            <a:endParaRPr sz="1500"/>
          </a:p>
        </p:txBody>
      </p:sp>
      <p:sp>
        <p:nvSpPr>
          <p:cNvPr id="320" name="Google Shape;320;p29"/>
          <p:cNvSpPr txBox="1"/>
          <p:nvPr/>
        </p:nvSpPr>
        <p:spPr>
          <a:xfrm>
            <a:off x="336882" y="1218488"/>
            <a:ext cx="4776537" cy="789241"/>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was…</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Part of the Old Testament or Covenant</a:t>
            </a:r>
            <a:endParaRPr/>
          </a:p>
        </p:txBody>
      </p:sp>
      <p:sp>
        <p:nvSpPr>
          <p:cNvPr id="321" name="Google Shape;321;p29"/>
          <p:cNvSpPr txBox="1"/>
          <p:nvPr/>
        </p:nvSpPr>
        <p:spPr>
          <a:xfrm>
            <a:off x="336884" y="2276595"/>
            <a:ext cx="4776537" cy="934038"/>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God gives what is needed to sustain life</a:t>
            </a:r>
            <a:endParaRPr/>
          </a:p>
        </p:txBody>
      </p:sp>
      <p:sp>
        <p:nvSpPr>
          <p:cNvPr id="322" name="Google Shape;322;p29"/>
          <p:cNvSpPr txBox="1"/>
          <p:nvPr/>
        </p:nvSpPr>
        <p:spPr>
          <a:xfrm>
            <a:off x="264694" y="3364831"/>
            <a:ext cx="4776537" cy="689811"/>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Pentecost – it shows that…</a:t>
            </a:r>
            <a:endParaRPr/>
          </a:p>
          <a:p>
            <a:pPr indent="0" lvl="0" marL="0" marR="0" rtl="0" algn="ctr">
              <a:lnSpc>
                <a:spcPct val="90000"/>
              </a:lnSpc>
              <a:spcBef>
                <a:spcPts val="100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God wishes to sustain the foreigner too</a:t>
            </a:r>
            <a:endParaRPr i="1" sz="1800">
              <a:solidFill>
                <a:schemeClr val="dk1"/>
              </a:solidFill>
              <a:latin typeface="Calibri"/>
              <a:ea typeface="Calibri"/>
              <a:cs typeface="Calibri"/>
              <a:sym typeface="Calibri"/>
            </a:endParaRPr>
          </a:p>
        </p:txBody>
      </p:sp>
      <p:sp>
        <p:nvSpPr>
          <p:cNvPr id="323" name="Google Shape;323;p29"/>
          <p:cNvSpPr txBox="1"/>
          <p:nvPr/>
        </p:nvSpPr>
        <p:spPr>
          <a:xfrm>
            <a:off x="336883" y="4495801"/>
            <a:ext cx="4844716" cy="64633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100000"/>
              <a:buFont typeface="Arial"/>
              <a:buNone/>
            </a:pPr>
            <a:r>
              <a:rPr i="1" lang="en-AU" sz="2300">
                <a:solidFill>
                  <a:schemeClr val="dk1"/>
                </a:solidFill>
                <a:latin typeface="Calibri"/>
                <a:ea typeface="Calibri"/>
                <a:cs typeface="Calibri"/>
                <a:sym typeface="Calibri"/>
              </a:rPr>
              <a:t>The Tabernacle (and Temple) was…</a:t>
            </a:r>
            <a:endParaRPr/>
          </a:p>
          <a:p>
            <a:pPr indent="0" lvl="0" marL="0" marR="0" rtl="0" algn="ctr">
              <a:lnSpc>
                <a:spcPct val="90000"/>
              </a:lnSpc>
              <a:spcBef>
                <a:spcPts val="1000"/>
              </a:spcBef>
              <a:spcAft>
                <a:spcPts val="0"/>
              </a:spcAft>
              <a:buClr>
                <a:schemeClr val="dk1"/>
              </a:buClr>
              <a:buSzPct val="100000"/>
              <a:buFont typeface="Arial"/>
              <a:buNone/>
            </a:pPr>
            <a:r>
              <a:rPr b="1" i="1" lang="en-AU" sz="2300">
                <a:solidFill>
                  <a:schemeClr val="dk1"/>
                </a:solidFill>
                <a:latin typeface="Calibri"/>
                <a:ea typeface="Calibri"/>
                <a:cs typeface="Calibri"/>
                <a:sym typeface="Calibri"/>
              </a:rPr>
              <a:t>Part of the Old Testament or Covenant</a:t>
            </a:r>
            <a:endParaRPr/>
          </a:p>
        </p:txBody>
      </p:sp>
      <p:sp>
        <p:nvSpPr>
          <p:cNvPr id="324" name="Google Shape;324;p29"/>
          <p:cNvSpPr txBox="1"/>
          <p:nvPr/>
        </p:nvSpPr>
        <p:spPr>
          <a:xfrm>
            <a:off x="302792" y="5586664"/>
            <a:ext cx="484471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800"/>
              <a:buFont typeface="Arial"/>
              <a:buNone/>
            </a:pPr>
            <a:r>
              <a:rPr i="1" lang="en-AU" sz="1800">
                <a:solidFill>
                  <a:schemeClr val="dk1"/>
                </a:solidFill>
                <a:latin typeface="Calibri"/>
                <a:ea typeface="Calibri"/>
                <a:cs typeface="Calibri"/>
                <a:sym typeface="Calibri"/>
              </a:rPr>
              <a:t>The Tabernacle (and Temple) was…</a:t>
            </a:r>
            <a:endParaRPr/>
          </a:p>
          <a:p>
            <a:pPr indent="0" lvl="0" marL="0" marR="0" rtl="0" algn="ctr">
              <a:spcBef>
                <a:spcPts val="0"/>
              </a:spcBef>
              <a:spcAft>
                <a:spcPts val="0"/>
              </a:spcAft>
              <a:buClr>
                <a:schemeClr val="dk1"/>
              </a:buClr>
              <a:buSzPts val="1800"/>
              <a:buFont typeface="Arial"/>
              <a:buNone/>
            </a:pPr>
            <a:r>
              <a:rPr b="1" i="1" lang="en-AU" sz="1800">
                <a:solidFill>
                  <a:schemeClr val="dk1"/>
                </a:solidFill>
                <a:latin typeface="Calibri"/>
                <a:ea typeface="Calibri"/>
                <a:cs typeface="Calibri"/>
                <a:sym typeface="Calibri"/>
              </a:rPr>
              <a:t>Where God Dwelt </a:t>
            </a:r>
            <a:r>
              <a:rPr i="1" lang="en-AU" sz="1800">
                <a:solidFill>
                  <a:schemeClr val="dk1"/>
                </a:solidFill>
                <a:latin typeface="Calibri"/>
                <a:ea typeface="Calibri"/>
                <a:cs typeface="Calibri"/>
                <a:sym typeface="Calibri"/>
              </a:rPr>
              <a:t>(think </a:t>
            </a:r>
            <a:r>
              <a:rPr b="1" i="1" lang="en-AU" sz="1800">
                <a:solidFill>
                  <a:schemeClr val="dk1"/>
                </a:solidFill>
                <a:latin typeface="Calibri"/>
                <a:ea typeface="Calibri"/>
                <a:cs typeface="Calibri"/>
                <a:sym typeface="Calibri"/>
              </a:rPr>
              <a:t>Fire and Cloud/Wind)</a:t>
            </a:r>
            <a:endParaRPr/>
          </a:p>
        </p:txBody>
      </p:sp>
      <p:sp>
        <p:nvSpPr>
          <p:cNvPr id="325" name="Google Shape;325;p29"/>
          <p:cNvSpPr txBox="1"/>
          <p:nvPr/>
        </p:nvSpPr>
        <p:spPr>
          <a:xfrm>
            <a:off x="10090484" y="901204"/>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000000"/>
                </a:solidFill>
                <a:latin typeface="Arial"/>
                <a:ea typeface="Arial"/>
                <a:cs typeface="Arial"/>
                <a:sym typeface="Arial"/>
              </a:rPr>
              <a:t>But everyone who calls on the name of the </a:t>
            </a:r>
            <a:r>
              <a:rPr b="0" i="0" lang="en-AU" sz="1500" cap="small">
                <a:solidFill>
                  <a:srgbClr val="000000"/>
                </a:solidFill>
                <a:latin typeface="Arial"/>
                <a:ea typeface="Arial"/>
                <a:cs typeface="Arial"/>
                <a:sym typeface="Arial"/>
              </a:rPr>
              <a:t>Lord </a:t>
            </a:r>
            <a:r>
              <a:rPr b="0" i="0" lang="en-AU" sz="1500">
                <a:solidFill>
                  <a:srgbClr val="000000"/>
                </a:solidFill>
                <a:latin typeface="Arial"/>
                <a:ea typeface="Arial"/>
                <a:cs typeface="Arial"/>
                <a:sym typeface="Arial"/>
              </a:rPr>
              <a:t>will be saved.’</a:t>
            </a:r>
            <a:endParaRPr/>
          </a:p>
          <a:p>
            <a:pPr indent="0" lvl="0" marL="0" marR="0" rtl="0" algn="r">
              <a:spcBef>
                <a:spcPts val="0"/>
              </a:spcBef>
              <a:spcAft>
                <a:spcPts val="0"/>
              </a:spcAft>
              <a:buNone/>
            </a:pPr>
            <a:r>
              <a:rPr lang="en-AU" sz="1500">
                <a:solidFill>
                  <a:srgbClr val="000000"/>
                </a:solidFill>
                <a:latin typeface="Arial"/>
                <a:ea typeface="Arial"/>
                <a:cs typeface="Arial"/>
                <a:sym typeface="Arial"/>
              </a:rPr>
              <a:t>Acts 2:21</a:t>
            </a:r>
            <a:endParaRPr sz="1500">
              <a:solidFill>
                <a:schemeClr val="dk1"/>
              </a:solidFill>
              <a:latin typeface="Calibri"/>
              <a:ea typeface="Calibri"/>
              <a:cs typeface="Calibri"/>
              <a:sym typeface="Calibri"/>
            </a:endParaRPr>
          </a:p>
        </p:txBody>
      </p:sp>
      <p:sp>
        <p:nvSpPr>
          <p:cNvPr id="326" name="Google Shape;326;p29"/>
          <p:cNvSpPr txBox="1"/>
          <p:nvPr/>
        </p:nvSpPr>
        <p:spPr>
          <a:xfrm>
            <a:off x="10090484" y="2007729"/>
            <a:ext cx="19812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000000"/>
                </a:solidFill>
                <a:latin typeface="Arial"/>
                <a:ea typeface="Arial"/>
                <a:cs typeface="Arial"/>
                <a:sym typeface="Arial"/>
              </a:rPr>
              <a:t>‘I will pour out my Spirit upon all people.</a:t>
            </a:r>
            <a:endParaRPr/>
          </a:p>
          <a:p>
            <a:pPr indent="0" lvl="0" marL="0" marR="0" rtl="0" algn="r">
              <a:spcBef>
                <a:spcPts val="0"/>
              </a:spcBef>
              <a:spcAft>
                <a:spcPts val="0"/>
              </a:spcAft>
              <a:buNone/>
            </a:pPr>
            <a:r>
              <a:rPr lang="en-AU" sz="1500">
                <a:solidFill>
                  <a:srgbClr val="000000"/>
                </a:solidFill>
                <a:latin typeface="Arial"/>
                <a:ea typeface="Arial"/>
                <a:cs typeface="Arial"/>
                <a:sym typeface="Arial"/>
              </a:rPr>
              <a:t>Acts 1:17</a:t>
            </a:r>
            <a:endParaRPr sz="1500">
              <a:solidFill>
                <a:schemeClr val="dk1"/>
              </a:solidFill>
              <a:latin typeface="Calibri"/>
              <a:ea typeface="Calibri"/>
              <a:cs typeface="Calibri"/>
              <a:sym typeface="Calibri"/>
            </a:endParaRPr>
          </a:p>
        </p:txBody>
      </p:sp>
      <p:sp>
        <p:nvSpPr>
          <p:cNvPr id="327" name="Google Shape;327;p29"/>
          <p:cNvSpPr txBox="1"/>
          <p:nvPr/>
        </p:nvSpPr>
        <p:spPr>
          <a:xfrm>
            <a:off x="9565105" y="3210633"/>
            <a:ext cx="2570747" cy="12464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000000"/>
                </a:solidFill>
                <a:latin typeface="Arial"/>
                <a:ea typeface="Arial"/>
                <a:cs typeface="Arial"/>
                <a:sym typeface="Arial"/>
              </a:rPr>
              <a:t>“We all hear these people speaking in our own languages about the wonderful things God has done</a:t>
            </a:r>
            <a:endParaRPr/>
          </a:p>
          <a:p>
            <a:pPr indent="0" lvl="0" marL="0" marR="0" rtl="0" algn="r">
              <a:spcBef>
                <a:spcPts val="0"/>
              </a:spcBef>
              <a:spcAft>
                <a:spcPts val="0"/>
              </a:spcAft>
              <a:buNone/>
            </a:pPr>
            <a:r>
              <a:rPr lang="en-AU" sz="1500">
                <a:solidFill>
                  <a:srgbClr val="000000"/>
                </a:solidFill>
                <a:latin typeface="Arial"/>
                <a:ea typeface="Arial"/>
                <a:cs typeface="Arial"/>
                <a:sym typeface="Arial"/>
              </a:rPr>
              <a:t>Acts 1:17</a:t>
            </a:r>
            <a:endParaRPr sz="1500">
              <a:solidFill>
                <a:schemeClr val="dk1"/>
              </a:solidFill>
              <a:latin typeface="Calibri"/>
              <a:ea typeface="Calibri"/>
              <a:cs typeface="Calibri"/>
              <a:sym typeface="Calibri"/>
            </a:endParaRPr>
          </a:p>
        </p:txBody>
      </p:sp>
      <p:sp>
        <p:nvSpPr>
          <p:cNvPr id="328" name="Google Shape;328;p29"/>
          <p:cNvSpPr txBox="1"/>
          <p:nvPr/>
        </p:nvSpPr>
        <p:spPr>
          <a:xfrm>
            <a:off x="10090484" y="4836241"/>
            <a:ext cx="19812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000000"/>
                </a:solidFill>
                <a:latin typeface="Arial"/>
                <a:ea typeface="Arial"/>
                <a:cs typeface="Arial"/>
                <a:sym typeface="Arial"/>
              </a:rPr>
              <a:t>.. Roaring of a mighty windstorm, flames of fire on each of them</a:t>
            </a:r>
            <a:endParaRPr/>
          </a:p>
          <a:p>
            <a:pPr indent="0" lvl="0" marL="0" marR="0" rtl="0" algn="r">
              <a:spcBef>
                <a:spcPts val="0"/>
              </a:spcBef>
              <a:spcAft>
                <a:spcPts val="0"/>
              </a:spcAft>
              <a:buNone/>
            </a:pPr>
            <a:r>
              <a:rPr lang="en-AU" sz="1500">
                <a:solidFill>
                  <a:srgbClr val="000000"/>
                </a:solidFill>
                <a:latin typeface="Arial"/>
                <a:ea typeface="Arial"/>
                <a:cs typeface="Arial"/>
                <a:sym typeface="Arial"/>
              </a:rPr>
              <a:t>Acts 1:2,3</a:t>
            </a:r>
            <a:endParaRPr sz="1500">
              <a:solidFill>
                <a:schemeClr val="dk1"/>
              </a:solidFill>
              <a:latin typeface="Calibri"/>
              <a:ea typeface="Calibri"/>
              <a:cs typeface="Calibri"/>
              <a:sym typeface="Calibri"/>
            </a:endParaRPr>
          </a:p>
        </p:txBody>
      </p:sp>
      <p:sp>
        <p:nvSpPr>
          <p:cNvPr id="329" name="Google Shape;329;p29"/>
          <p:cNvSpPr txBox="1"/>
          <p:nvPr/>
        </p:nvSpPr>
        <p:spPr>
          <a:xfrm>
            <a:off x="6021805" y="6381265"/>
            <a:ext cx="44196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500">
                <a:solidFill>
                  <a:srgbClr val="000000"/>
                </a:solidFill>
                <a:latin typeface="Arial"/>
                <a:ea typeface="Arial"/>
                <a:cs typeface="Arial"/>
                <a:sym typeface="Arial"/>
              </a:rPr>
              <a:t>I will give you a new heart, and I will put my Spirit in you. </a:t>
            </a:r>
            <a:r>
              <a:rPr lang="en-AU" sz="1500">
                <a:solidFill>
                  <a:srgbClr val="000000"/>
                </a:solidFill>
                <a:latin typeface="Arial"/>
                <a:ea typeface="Arial"/>
                <a:cs typeface="Arial"/>
                <a:sym typeface="Arial"/>
              </a:rPr>
              <a:t>– Ezekiel 36:26</a:t>
            </a:r>
            <a:endParaRPr sz="1500">
              <a:solidFill>
                <a:schemeClr val="dk1"/>
              </a:solidFill>
              <a:latin typeface="Calibri"/>
              <a:ea typeface="Calibri"/>
              <a:cs typeface="Calibri"/>
              <a:sym typeface="Calibri"/>
            </a:endParaRPr>
          </a:p>
        </p:txBody>
      </p:sp>
      <p:pic>
        <p:nvPicPr>
          <p:cNvPr id="330" name="Google Shape;330;p29"/>
          <p:cNvPicPr preferRelativeResize="0"/>
          <p:nvPr/>
        </p:nvPicPr>
        <p:blipFill rotWithShape="1">
          <a:blip r:embed="rId3">
            <a:alphaModFix/>
          </a:blip>
          <a:srcRect b="0" l="0" r="0" t="0"/>
          <a:stretch/>
        </p:blipFill>
        <p:spPr>
          <a:xfrm>
            <a:off x="10630482" y="5909829"/>
            <a:ext cx="901204" cy="901204"/>
          </a:xfrm>
          <a:prstGeom prst="rect">
            <a:avLst/>
          </a:prstGeom>
          <a:noFill/>
          <a:ln>
            <a:noFill/>
          </a:ln>
        </p:spPr>
      </p:pic>
      <p:pic>
        <p:nvPicPr>
          <p:cNvPr id="331" name="Google Shape;331;p29"/>
          <p:cNvPicPr preferRelativeResize="0"/>
          <p:nvPr/>
        </p:nvPicPr>
        <p:blipFill rotWithShape="1">
          <a:blip r:embed="rId4">
            <a:alphaModFix/>
          </a:blip>
          <a:srcRect b="0" l="0" r="0" t="0"/>
          <a:stretch/>
        </p:blipFill>
        <p:spPr>
          <a:xfrm>
            <a:off x="6096000" y="3266950"/>
            <a:ext cx="1718676" cy="1289007"/>
          </a:xfrm>
          <a:prstGeom prst="rect">
            <a:avLst/>
          </a:prstGeom>
          <a:noFill/>
          <a:ln>
            <a:noFill/>
          </a:ln>
        </p:spPr>
      </p:pic>
      <p:pic>
        <p:nvPicPr>
          <p:cNvPr id="332" name="Google Shape;332;p29"/>
          <p:cNvPicPr preferRelativeResize="0"/>
          <p:nvPr/>
        </p:nvPicPr>
        <p:blipFill rotWithShape="1">
          <a:blip r:embed="rId5">
            <a:alphaModFix/>
          </a:blip>
          <a:srcRect b="0" l="0" r="0" t="0"/>
          <a:stretch/>
        </p:blipFill>
        <p:spPr>
          <a:xfrm>
            <a:off x="8144718" y="1916867"/>
            <a:ext cx="1547824" cy="1124908"/>
          </a:xfrm>
          <a:prstGeom prst="rect">
            <a:avLst/>
          </a:prstGeom>
          <a:noFill/>
          <a:ln>
            <a:noFill/>
          </a:ln>
        </p:spPr>
      </p:pic>
      <p:pic>
        <p:nvPicPr>
          <p:cNvPr id="333" name="Google Shape;333;p29"/>
          <p:cNvPicPr preferRelativeResize="0"/>
          <p:nvPr/>
        </p:nvPicPr>
        <p:blipFill rotWithShape="1">
          <a:blip r:embed="rId6">
            <a:alphaModFix/>
          </a:blip>
          <a:srcRect b="0" l="0" r="0" t="0"/>
          <a:stretch/>
        </p:blipFill>
        <p:spPr>
          <a:xfrm>
            <a:off x="5528133" y="650622"/>
            <a:ext cx="1135731" cy="1135731"/>
          </a:xfrm>
          <a:prstGeom prst="rect">
            <a:avLst/>
          </a:prstGeom>
          <a:noFill/>
          <a:ln>
            <a:noFill/>
          </a:ln>
        </p:spPr>
      </p:pic>
      <p:pic>
        <p:nvPicPr>
          <p:cNvPr id="334" name="Google Shape;334;p29"/>
          <p:cNvPicPr preferRelativeResize="0"/>
          <p:nvPr/>
        </p:nvPicPr>
        <p:blipFill rotWithShape="1">
          <a:blip r:embed="rId7">
            <a:alphaModFix/>
          </a:blip>
          <a:srcRect b="0" l="0" r="0" t="0"/>
          <a:stretch/>
        </p:blipFill>
        <p:spPr>
          <a:xfrm>
            <a:off x="7649076" y="5272251"/>
            <a:ext cx="2405518" cy="76921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0"/>
          <p:cNvSpPr txBox="1"/>
          <p:nvPr>
            <p:ph type="title"/>
          </p:nvPr>
        </p:nvSpPr>
        <p:spPr>
          <a:xfrm>
            <a:off x="6368716" y="365125"/>
            <a:ext cx="498508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U"/>
              <a:t>So what does this mean for us?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1"/>
          <p:cNvSpPr txBox="1"/>
          <p:nvPr>
            <p:ph type="title"/>
          </p:nvPr>
        </p:nvSpPr>
        <p:spPr>
          <a:xfrm>
            <a:off x="6368716" y="365125"/>
            <a:ext cx="498508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U"/>
              <a:t>So what does this mean for us?</a:t>
            </a:r>
            <a:endParaRPr/>
          </a:p>
        </p:txBody>
      </p:sp>
      <p:sp>
        <p:nvSpPr>
          <p:cNvPr id="345" name="Google Shape;345;p31"/>
          <p:cNvSpPr txBox="1"/>
          <p:nvPr>
            <p:ph idx="1" type="body"/>
          </p:nvPr>
        </p:nvSpPr>
        <p:spPr>
          <a:xfrm>
            <a:off x="449179" y="4628983"/>
            <a:ext cx="2470484" cy="5365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God is with you</a:t>
            </a:r>
            <a:endParaRPr/>
          </a:p>
        </p:txBody>
      </p:sp>
      <p:pic>
        <p:nvPicPr>
          <p:cNvPr id="346" name="Google Shape;346;p31"/>
          <p:cNvPicPr preferRelativeResize="0"/>
          <p:nvPr/>
        </p:nvPicPr>
        <p:blipFill rotWithShape="1">
          <a:blip r:embed="rId3">
            <a:alphaModFix/>
          </a:blip>
          <a:srcRect b="0" l="0" r="22354" t="0"/>
          <a:stretch/>
        </p:blipFill>
        <p:spPr>
          <a:xfrm>
            <a:off x="249656" y="1187116"/>
            <a:ext cx="3259556" cy="314851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2"/>
          <p:cNvSpPr txBox="1"/>
          <p:nvPr>
            <p:ph type="title"/>
          </p:nvPr>
        </p:nvSpPr>
        <p:spPr>
          <a:xfrm>
            <a:off x="6368716" y="365125"/>
            <a:ext cx="498508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U"/>
              <a:t>So what does this mean for us?</a:t>
            </a:r>
            <a:endParaRPr/>
          </a:p>
        </p:txBody>
      </p:sp>
      <p:sp>
        <p:nvSpPr>
          <p:cNvPr id="352" name="Google Shape;352;p32"/>
          <p:cNvSpPr txBox="1"/>
          <p:nvPr>
            <p:ph idx="1" type="body"/>
          </p:nvPr>
        </p:nvSpPr>
        <p:spPr>
          <a:xfrm>
            <a:off x="449179" y="4628983"/>
            <a:ext cx="2470484" cy="5365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God is with you</a:t>
            </a:r>
            <a:endParaRPr/>
          </a:p>
        </p:txBody>
      </p:sp>
      <p:sp>
        <p:nvSpPr>
          <p:cNvPr id="353" name="Google Shape;353;p32"/>
          <p:cNvSpPr txBox="1"/>
          <p:nvPr/>
        </p:nvSpPr>
        <p:spPr>
          <a:xfrm>
            <a:off x="4108785" y="5294732"/>
            <a:ext cx="3633535" cy="53657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AU" sz="2800">
                <a:solidFill>
                  <a:schemeClr val="dk1"/>
                </a:solidFill>
                <a:latin typeface="Calibri"/>
                <a:ea typeface="Calibri"/>
                <a:cs typeface="Calibri"/>
                <a:sym typeface="Calibri"/>
              </a:rPr>
              <a:t>You have been changed</a:t>
            </a:r>
            <a:endParaRPr/>
          </a:p>
        </p:txBody>
      </p:sp>
      <p:pic>
        <p:nvPicPr>
          <p:cNvPr id="354" name="Google Shape;354;p32"/>
          <p:cNvPicPr preferRelativeResize="0"/>
          <p:nvPr/>
        </p:nvPicPr>
        <p:blipFill rotWithShape="1">
          <a:blip r:embed="rId3">
            <a:alphaModFix/>
          </a:blip>
          <a:srcRect b="0" l="0" r="0" t="0"/>
          <a:stretch/>
        </p:blipFill>
        <p:spPr>
          <a:xfrm>
            <a:off x="4576010" y="2361742"/>
            <a:ext cx="2699086" cy="2699086"/>
          </a:xfrm>
          <a:prstGeom prst="rect">
            <a:avLst/>
          </a:prstGeom>
          <a:noFill/>
          <a:ln>
            <a:noFill/>
          </a:ln>
        </p:spPr>
      </p:pic>
      <p:pic>
        <p:nvPicPr>
          <p:cNvPr id="355" name="Google Shape;355;p32"/>
          <p:cNvPicPr preferRelativeResize="0"/>
          <p:nvPr/>
        </p:nvPicPr>
        <p:blipFill rotWithShape="1">
          <a:blip r:embed="rId4">
            <a:alphaModFix/>
          </a:blip>
          <a:srcRect b="0" l="0" r="22354" t="0"/>
          <a:stretch/>
        </p:blipFill>
        <p:spPr>
          <a:xfrm>
            <a:off x="249656" y="1187116"/>
            <a:ext cx="3259556" cy="31485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pic>
        <p:nvPicPr>
          <p:cNvPr id="95" name="Google Shape;95;p3"/>
          <p:cNvPicPr preferRelativeResize="0"/>
          <p:nvPr/>
        </p:nvPicPr>
        <p:blipFill rotWithShape="1">
          <a:blip r:embed="rId3">
            <a:alphaModFix/>
          </a:blip>
          <a:srcRect b="0" l="0" r="0" t="4255"/>
          <a:stretch/>
        </p:blipFill>
        <p:spPr>
          <a:xfrm>
            <a:off x="20" y="10"/>
            <a:ext cx="12191980" cy="6857990"/>
          </a:xfrm>
          <a:prstGeom prst="rect">
            <a:avLst/>
          </a:prstGeom>
          <a:noFill/>
          <a:ln>
            <a:noFill/>
          </a:ln>
        </p:spPr>
      </p:pic>
      <p:sp>
        <p:nvSpPr>
          <p:cNvPr id="96" name="Google Shape;96;p3"/>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262626">
              <a:alpha val="8784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7" name="Google Shape;97;p3"/>
          <p:cNvSpPr txBox="1"/>
          <p:nvPr>
            <p:ph type="ctrTitle"/>
          </p:nvPr>
        </p:nvSpPr>
        <p:spPr>
          <a:xfrm>
            <a:off x="841248" y="4199861"/>
            <a:ext cx="8856059" cy="133682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lang="en-AU" sz="3000">
                <a:solidFill>
                  <a:srgbClr val="FFFFFF"/>
                </a:solidFill>
              </a:rPr>
              <a:t>The Day of Pentecost – Acts 2</a:t>
            </a:r>
            <a:br>
              <a:rPr lang="en-AU" sz="3000">
                <a:solidFill>
                  <a:srgbClr val="FFFFFF"/>
                </a:solidFill>
              </a:rPr>
            </a:br>
            <a:br>
              <a:rPr lang="en-AU" sz="3000">
                <a:solidFill>
                  <a:srgbClr val="FFFFFF"/>
                </a:solidFill>
              </a:rPr>
            </a:br>
            <a:endParaRPr sz="30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3"/>
          <p:cNvSpPr txBox="1"/>
          <p:nvPr>
            <p:ph type="title"/>
          </p:nvPr>
        </p:nvSpPr>
        <p:spPr>
          <a:xfrm>
            <a:off x="6368716" y="365125"/>
            <a:ext cx="498508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AU"/>
              <a:t>So what does this mean for us?</a:t>
            </a:r>
            <a:endParaRPr/>
          </a:p>
        </p:txBody>
      </p:sp>
      <p:sp>
        <p:nvSpPr>
          <p:cNvPr id="361" name="Google Shape;361;p33"/>
          <p:cNvSpPr txBox="1"/>
          <p:nvPr>
            <p:ph idx="1" type="body"/>
          </p:nvPr>
        </p:nvSpPr>
        <p:spPr>
          <a:xfrm>
            <a:off x="449179" y="4628983"/>
            <a:ext cx="2470484" cy="5365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AU"/>
              <a:t>God is with you</a:t>
            </a:r>
            <a:endParaRPr/>
          </a:p>
        </p:txBody>
      </p:sp>
      <p:sp>
        <p:nvSpPr>
          <p:cNvPr id="362" name="Google Shape;362;p33"/>
          <p:cNvSpPr txBox="1"/>
          <p:nvPr/>
        </p:nvSpPr>
        <p:spPr>
          <a:xfrm>
            <a:off x="4108785" y="5294732"/>
            <a:ext cx="3633535" cy="53657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AU" sz="2800">
                <a:solidFill>
                  <a:schemeClr val="dk1"/>
                </a:solidFill>
                <a:latin typeface="Calibri"/>
                <a:ea typeface="Calibri"/>
                <a:cs typeface="Calibri"/>
                <a:sym typeface="Calibri"/>
              </a:rPr>
              <a:t>You have been changed</a:t>
            </a:r>
            <a:endParaRPr/>
          </a:p>
        </p:txBody>
      </p:sp>
      <p:sp>
        <p:nvSpPr>
          <p:cNvPr id="363" name="Google Shape;363;p33"/>
          <p:cNvSpPr txBox="1"/>
          <p:nvPr/>
        </p:nvSpPr>
        <p:spPr>
          <a:xfrm>
            <a:off x="8145379" y="6224587"/>
            <a:ext cx="3906252" cy="53657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lang="en-AU" sz="2800">
                <a:solidFill>
                  <a:schemeClr val="dk1"/>
                </a:solidFill>
                <a:latin typeface="Calibri"/>
                <a:ea typeface="Calibri"/>
                <a:cs typeface="Calibri"/>
                <a:sym typeface="Calibri"/>
              </a:rPr>
              <a:t>And changed for a reason</a:t>
            </a:r>
            <a:endParaRPr/>
          </a:p>
        </p:txBody>
      </p:sp>
      <p:pic>
        <p:nvPicPr>
          <p:cNvPr id="364" name="Google Shape;364;p33"/>
          <p:cNvPicPr preferRelativeResize="0"/>
          <p:nvPr/>
        </p:nvPicPr>
        <p:blipFill rotWithShape="1">
          <a:blip r:embed="rId3">
            <a:alphaModFix/>
          </a:blip>
          <a:srcRect b="0" l="0" r="0" t="0"/>
          <a:stretch/>
        </p:blipFill>
        <p:spPr>
          <a:xfrm>
            <a:off x="4576010" y="2361742"/>
            <a:ext cx="2699086" cy="2699086"/>
          </a:xfrm>
          <a:prstGeom prst="rect">
            <a:avLst/>
          </a:prstGeom>
          <a:noFill/>
          <a:ln>
            <a:noFill/>
          </a:ln>
        </p:spPr>
      </p:pic>
      <p:pic>
        <p:nvPicPr>
          <p:cNvPr id="365" name="Google Shape;365;p33"/>
          <p:cNvPicPr preferRelativeResize="0"/>
          <p:nvPr/>
        </p:nvPicPr>
        <p:blipFill rotWithShape="1">
          <a:blip r:embed="rId4">
            <a:alphaModFix/>
          </a:blip>
          <a:srcRect b="0" l="0" r="22354" t="0"/>
          <a:stretch/>
        </p:blipFill>
        <p:spPr>
          <a:xfrm>
            <a:off x="249656" y="1187116"/>
            <a:ext cx="3259556" cy="3148513"/>
          </a:xfrm>
          <a:prstGeom prst="rect">
            <a:avLst/>
          </a:prstGeom>
          <a:noFill/>
          <a:ln>
            <a:noFill/>
          </a:ln>
        </p:spPr>
      </p:pic>
      <p:pic>
        <p:nvPicPr>
          <p:cNvPr id="366" name="Google Shape;366;p33"/>
          <p:cNvPicPr preferRelativeResize="0"/>
          <p:nvPr/>
        </p:nvPicPr>
        <p:blipFill rotWithShape="1">
          <a:blip r:embed="rId5">
            <a:alphaModFix/>
          </a:blip>
          <a:srcRect b="0" l="18214" r="19664" t="0"/>
          <a:stretch/>
        </p:blipFill>
        <p:spPr>
          <a:xfrm>
            <a:off x="8590548" y="3043947"/>
            <a:ext cx="2907632" cy="25833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1:3, 6-9</a:t>
            </a:r>
            <a:endParaRPr/>
          </a:p>
        </p:txBody>
      </p:sp>
      <p:sp>
        <p:nvSpPr>
          <p:cNvPr id="103" name="Google Shape;103;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000000"/>
              </a:buClr>
              <a:buSzPct val="100000"/>
              <a:buNone/>
            </a:pPr>
            <a:r>
              <a:rPr b="0" i="0" lang="en-AU">
                <a:solidFill>
                  <a:srgbClr val="000000"/>
                </a:solidFill>
                <a:latin typeface="Arial"/>
                <a:ea typeface="Arial"/>
                <a:cs typeface="Arial"/>
                <a:sym typeface="Arial"/>
              </a:rPr>
              <a:t>During the forty days after Jesus suffered and died, he appeared to the apostles from time to time, and he proved to them in many ways that he was actually alive. And he talked to them about the Kingdom of God…</a:t>
            </a:r>
            <a:endParaRPr/>
          </a:p>
          <a:p>
            <a:pPr indent="0" lvl="0" marL="0" rtl="0" algn="l">
              <a:lnSpc>
                <a:spcPct val="90000"/>
              </a:lnSpc>
              <a:spcBef>
                <a:spcPts val="1000"/>
              </a:spcBef>
              <a:spcAft>
                <a:spcPts val="0"/>
              </a:spcAft>
              <a:buClr>
                <a:schemeClr val="dk1"/>
              </a:buClr>
              <a:buSzPct val="100000"/>
              <a:buNone/>
            </a:pPr>
            <a:r>
              <a:t/>
            </a:r>
            <a:endParaRPr>
              <a:solidFill>
                <a:srgbClr val="000000"/>
              </a:solidFill>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rPr lang="en-AU"/>
              <a:t>So when the apostles were with Jesus, they kept asking him, “Lord, has the time come for you to free Israel and restore our kingdom?”</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He replied, “The Father alone has the authority to set those dates and times, and they are not for you to know. But you will receive power when the Holy Spirit comes upon you. And you will be my witnesses, telling people about me everywhere—in Jerusalem, throughout Judea, in Samaria, and to the ends of the earth.”</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After saying this, he was taken up into a cloud while they were watching, and they could no longer see him.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5"/>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09" name="Google Shape;109;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n-AU"/>
              <a:t>On the day of Pentecost[f] all the believers were meeting together in one place. Suddenly, there was a sound from heaven like the roaring of a mighty windstorm, and it filled the house where they were sitting. Then, what looked like flames or tongues of fire appeared and settled on each of them. And everyone present was filled with the Holy Spirit and began speaking in other languages, as the Holy Spirit gave them this ability.</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At that time there were devout Jews from every nation living in Jerusalem. When they heard the loud noise, everyone came running, and they were bewildered to hear their own languages being spoken by the believers.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15" name="Google Shape;115;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AU"/>
              <a:t>They were completely amazed. “How can this be?” they exclaimed. “These people are all from Galilee, and yet we hear them speaking in our own native languages! Here we are—Parthians, Medes, Elamites, people from Mesopotamia, Judea, Cappadocia, Pontus, the province of Asia, Phrygia, Pamphylia, Egypt, and the areas of Libya around Cyrene, visitors from Rome (both Jews and converts to Judaism), Cretans, and Arabs. And we all hear these people speaking in our own languages about the wonderful things God has done!” They stood there amazed and perplexed. “What can this mean?” they asked each other.</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But others in the crowd ridiculed them, saying, “They’re just drunk, that’s all!”.</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7"/>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21" name="Google Shape;121;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n-AU"/>
              <a:t>Then Peter stepped forward with the eleven other apostles and shouted to the crowd, “Listen carefully, all of you, fellow Jews and residents of Jerusalem! Make no mistake about this. These people are not drunk, as some of you are assuming. Nine o’clock in the morning is much too early for that. No, what you see was predicted long ago by the prophet Joel:</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‘In the last days,’ God says,</a:t>
            </a:r>
            <a:endParaRPr/>
          </a:p>
          <a:p>
            <a:pPr indent="0" lvl="0" marL="0" rtl="0" algn="l">
              <a:lnSpc>
                <a:spcPct val="90000"/>
              </a:lnSpc>
              <a:spcBef>
                <a:spcPts val="1000"/>
              </a:spcBef>
              <a:spcAft>
                <a:spcPts val="0"/>
              </a:spcAft>
              <a:buClr>
                <a:schemeClr val="dk1"/>
              </a:buClr>
              <a:buSzPct val="100000"/>
              <a:buNone/>
            </a:pPr>
            <a:r>
              <a:rPr lang="en-AU"/>
              <a:t>    ‘I will pour out my Spirit upon all people.</a:t>
            </a:r>
            <a:endParaRPr/>
          </a:p>
          <a:p>
            <a:pPr indent="0" lvl="0" marL="0" rtl="0" algn="l">
              <a:lnSpc>
                <a:spcPct val="90000"/>
              </a:lnSpc>
              <a:spcBef>
                <a:spcPts val="1000"/>
              </a:spcBef>
              <a:spcAft>
                <a:spcPts val="0"/>
              </a:spcAft>
              <a:buClr>
                <a:schemeClr val="dk1"/>
              </a:buClr>
              <a:buSzPct val="100000"/>
              <a:buNone/>
            </a:pPr>
            <a:r>
              <a:rPr lang="en-AU"/>
              <a:t>Your sons and daughters will prophesy.</a:t>
            </a:r>
            <a:endParaRPr/>
          </a:p>
          <a:p>
            <a:pPr indent="0" lvl="0" marL="0" rtl="0" algn="l">
              <a:lnSpc>
                <a:spcPct val="90000"/>
              </a:lnSpc>
              <a:spcBef>
                <a:spcPts val="1000"/>
              </a:spcBef>
              <a:spcAft>
                <a:spcPts val="0"/>
              </a:spcAft>
              <a:buClr>
                <a:schemeClr val="dk1"/>
              </a:buClr>
              <a:buSzPct val="100000"/>
              <a:buNone/>
            </a:pPr>
            <a:r>
              <a:rPr lang="en-AU"/>
              <a:t>    Your young men will see visions,</a:t>
            </a:r>
            <a:endParaRPr/>
          </a:p>
          <a:p>
            <a:pPr indent="0" lvl="0" marL="0" rtl="0" algn="l">
              <a:lnSpc>
                <a:spcPct val="90000"/>
              </a:lnSpc>
              <a:spcBef>
                <a:spcPts val="1000"/>
              </a:spcBef>
              <a:spcAft>
                <a:spcPts val="0"/>
              </a:spcAft>
              <a:buClr>
                <a:schemeClr val="dk1"/>
              </a:buClr>
              <a:buSzPct val="100000"/>
              <a:buNone/>
            </a:pPr>
            <a:r>
              <a:rPr lang="en-AU"/>
              <a:t>    and your old men will dream dreams.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8"/>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27" name="Google Shape;127;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lang="en-AU"/>
              <a:t>In those days I will pour out my Spirit</a:t>
            </a:r>
            <a:endParaRPr/>
          </a:p>
          <a:p>
            <a:pPr indent="0" lvl="0" marL="0" rtl="0" algn="l">
              <a:lnSpc>
                <a:spcPct val="90000"/>
              </a:lnSpc>
              <a:spcBef>
                <a:spcPts val="1000"/>
              </a:spcBef>
              <a:spcAft>
                <a:spcPts val="0"/>
              </a:spcAft>
              <a:buClr>
                <a:schemeClr val="dk1"/>
              </a:buClr>
              <a:buSzPct val="100000"/>
              <a:buNone/>
            </a:pPr>
            <a:r>
              <a:rPr lang="en-AU"/>
              <a:t>    even on my servants—men and women alike—</a:t>
            </a:r>
            <a:endParaRPr/>
          </a:p>
          <a:p>
            <a:pPr indent="0" lvl="0" marL="0" rtl="0" algn="l">
              <a:lnSpc>
                <a:spcPct val="90000"/>
              </a:lnSpc>
              <a:spcBef>
                <a:spcPts val="1000"/>
              </a:spcBef>
              <a:spcAft>
                <a:spcPts val="0"/>
              </a:spcAft>
              <a:buClr>
                <a:schemeClr val="dk1"/>
              </a:buClr>
              <a:buSzPct val="100000"/>
              <a:buNone/>
            </a:pPr>
            <a:r>
              <a:rPr lang="en-AU"/>
              <a:t>    and they will prophesy.</a:t>
            </a:r>
            <a:endParaRPr/>
          </a:p>
          <a:p>
            <a:pPr indent="0" lvl="0" marL="0" rtl="0" algn="l">
              <a:lnSpc>
                <a:spcPct val="90000"/>
              </a:lnSpc>
              <a:spcBef>
                <a:spcPts val="1000"/>
              </a:spcBef>
              <a:spcAft>
                <a:spcPts val="0"/>
              </a:spcAft>
              <a:buClr>
                <a:schemeClr val="dk1"/>
              </a:buClr>
              <a:buSzPct val="100000"/>
              <a:buNone/>
            </a:pPr>
            <a:r>
              <a:rPr lang="en-AU"/>
              <a:t>And I will cause wonders in the heavens above</a:t>
            </a:r>
            <a:endParaRPr/>
          </a:p>
          <a:p>
            <a:pPr indent="0" lvl="0" marL="0" rtl="0" algn="l">
              <a:lnSpc>
                <a:spcPct val="90000"/>
              </a:lnSpc>
              <a:spcBef>
                <a:spcPts val="1000"/>
              </a:spcBef>
              <a:spcAft>
                <a:spcPts val="0"/>
              </a:spcAft>
              <a:buClr>
                <a:schemeClr val="dk1"/>
              </a:buClr>
              <a:buSzPct val="100000"/>
              <a:buNone/>
            </a:pPr>
            <a:r>
              <a:rPr lang="en-AU"/>
              <a:t>    and signs on the earth below—</a:t>
            </a:r>
            <a:endParaRPr/>
          </a:p>
          <a:p>
            <a:pPr indent="0" lvl="0" marL="0" rtl="0" algn="l">
              <a:lnSpc>
                <a:spcPct val="90000"/>
              </a:lnSpc>
              <a:spcBef>
                <a:spcPts val="1000"/>
              </a:spcBef>
              <a:spcAft>
                <a:spcPts val="0"/>
              </a:spcAft>
              <a:buClr>
                <a:schemeClr val="dk1"/>
              </a:buClr>
              <a:buSzPct val="100000"/>
              <a:buNone/>
            </a:pPr>
            <a:r>
              <a:rPr lang="en-AU"/>
              <a:t>    blood and fire and clouds of smoke.</a:t>
            </a:r>
            <a:endParaRPr/>
          </a:p>
          <a:p>
            <a:pPr indent="0" lvl="0" marL="0" rtl="0" algn="l">
              <a:lnSpc>
                <a:spcPct val="90000"/>
              </a:lnSpc>
              <a:spcBef>
                <a:spcPts val="1000"/>
              </a:spcBef>
              <a:spcAft>
                <a:spcPts val="0"/>
              </a:spcAft>
              <a:buClr>
                <a:schemeClr val="dk1"/>
              </a:buClr>
              <a:buSzPct val="100000"/>
              <a:buNone/>
            </a:pPr>
            <a:r>
              <a:rPr lang="en-AU"/>
              <a:t>The sun will become dark,</a:t>
            </a:r>
            <a:endParaRPr/>
          </a:p>
          <a:p>
            <a:pPr indent="0" lvl="0" marL="0" rtl="0" algn="l">
              <a:lnSpc>
                <a:spcPct val="90000"/>
              </a:lnSpc>
              <a:spcBef>
                <a:spcPts val="1000"/>
              </a:spcBef>
              <a:spcAft>
                <a:spcPts val="0"/>
              </a:spcAft>
              <a:buClr>
                <a:schemeClr val="dk1"/>
              </a:buClr>
              <a:buSzPct val="100000"/>
              <a:buNone/>
            </a:pPr>
            <a:r>
              <a:rPr lang="en-AU"/>
              <a:t>    and the moon will turn blood red</a:t>
            </a:r>
            <a:endParaRPr/>
          </a:p>
          <a:p>
            <a:pPr indent="0" lvl="0" marL="0" rtl="0" algn="l">
              <a:lnSpc>
                <a:spcPct val="90000"/>
              </a:lnSpc>
              <a:spcBef>
                <a:spcPts val="1000"/>
              </a:spcBef>
              <a:spcAft>
                <a:spcPts val="0"/>
              </a:spcAft>
              <a:buClr>
                <a:schemeClr val="dk1"/>
              </a:buClr>
              <a:buSzPct val="100000"/>
              <a:buNone/>
            </a:pPr>
            <a:r>
              <a:rPr lang="en-AU"/>
              <a:t>    before that great and glorious day of the Lord arrives.</a:t>
            </a:r>
            <a:endParaRPr/>
          </a:p>
          <a:p>
            <a:pPr indent="0" lvl="0" marL="0" rtl="0" algn="l">
              <a:lnSpc>
                <a:spcPct val="90000"/>
              </a:lnSpc>
              <a:spcBef>
                <a:spcPts val="1000"/>
              </a:spcBef>
              <a:spcAft>
                <a:spcPts val="0"/>
              </a:spcAft>
              <a:buClr>
                <a:schemeClr val="dk1"/>
              </a:buClr>
              <a:buSzPct val="100000"/>
              <a:buNone/>
            </a:pPr>
            <a:r>
              <a:rPr lang="en-AU"/>
              <a:t>But everyone who calls on the name of the Lord</a:t>
            </a:r>
            <a:endParaRPr/>
          </a:p>
          <a:p>
            <a:pPr indent="0" lvl="0" marL="0" rtl="0" algn="l">
              <a:lnSpc>
                <a:spcPct val="90000"/>
              </a:lnSpc>
              <a:spcBef>
                <a:spcPts val="1000"/>
              </a:spcBef>
              <a:spcAft>
                <a:spcPts val="0"/>
              </a:spcAft>
              <a:buClr>
                <a:schemeClr val="dk1"/>
              </a:buClr>
              <a:buSzPct val="100000"/>
              <a:buNone/>
            </a:pPr>
            <a:r>
              <a:rPr lang="en-AU"/>
              <a:t>    will be saved.’</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“People of Israel, listen! God publicly endorsed Jesus the Nazarene[i] by doing powerful miracles, wonders, and signs through him, as you well know. But God knew what would happen, and his prearranged plan was carried out when Jesus was betrayed. With the help of lawless Gentiles, you nailed him to a cross and killed him. But God released him from the horrors of death and raised him back to life, for death could not keep him in its grip.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9"/>
          <p:cNvSpPr txBox="1"/>
          <p:nvPr>
            <p:ph type="title"/>
          </p:nvPr>
        </p:nvSpPr>
        <p:spPr>
          <a:xfrm>
            <a:off x="838200" y="38517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AU"/>
              <a:t>Acts 2:1-42</a:t>
            </a:r>
            <a:endParaRPr/>
          </a:p>
        </p:txBody>
      </p:sp>
      <p:sp>
        <p:nvSpPr>
          <p:cNvPr id="133" name="Google Shape;133;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AU"/>
              <a:t>King David said this about him:</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lang="en-AU"/>
              <a:t>‘I see that the Lord is always with me.</a:t>
            </a:r>
            <a:endParaRPr/>
          </a:p>
          <a:p>
            <a:pPr indent="0" lvl="0" marL="0" rtl="0" algn="l">
              <a:lnSpc>
                <a:spcPct val="90000"/>
              </a:lnSpc>
              <a:spcBef>
                <a:spcPts val="1000"/>
              </a:spcBef>
              <a:spcAft>
                <a:spcPts val="0"/>
              </a:spcAft>
              <a:buClr>
                <a:schemeClr val="dk1"/>
              </a:buClr>
              <a:buSzPct val="100000"/>
              <a:buNone/>
            </a:pPr>
            <a:r>
              <a:rPr lang="en-AU"/>
              <a:t>    I will not be shaken, for he is right beside me.</a:t>
            </a:r>
            <a:endParaRPr/>
          </a:p>
          <a:p>
            <a:pPr indent="0" lvl="0" marL="0" rtl="0" algn="l">
              <a:lnSpc>
                <a:spcPct val="90000"/>
              </a:lnSpc>
              <a:spcBef>
                <a:spcPts val="1000"/>
              </a:spcBef>
              <a:spcAft>
                <a:spcPts val="0"/>
              </a:spcAft>
              <a:buClr>
                <a:schemeClr val="dk1"/>
              </a:buClr>
              <a:buSzPct val="100000"/>
              <a:buNone/>
            </a:pPr>
            <a:r>
              <a:rPr lang="en-AU"/>
              <a:t>No wonder my heart is glad,</a:t>
            </a:r>
            <a:endParaRPr/>
          </a:p>
          <a:p>
            <a:pPr indent="0" lvl="0" marL="0" rtl="0" algn="l">
              <a:lnSpc>
                <a:spcPct val="90000"/>
              </a:lnSpc>
              <a:spcBef>
                <a:spcPts val="1000"/>
              </a:spcBef>
              <a:spcAft>
                <a:spcPts val="0"/>
              </a:spcAft>
              <a:buClr>
                <a:schemeClr val="dk1"/>
              </a:buClr>
              <a:buSzPct val="100000"/>
              <a:buNone/>
            </a:pPr>
            <a:r>
              <a:rPr lang="en-AU"/>
              <a:t>    and my tongue shouts his praises!</a:t>
            </a:r>
            <a:endParaRPr/>
          </a:p>
          <a:p>
            <a:pPr indent="0" lvl="0" marL="0" rtl="0" algn="l">
              <a:lnSpc>
                <a:spcPct val="90000"/>
              </a:lnSpc>
              <a:spcBef>
                <a:spcPts val="1000"/>
              </a:spcBef>
              <a:spcAft>
                <a:spcPts val="0"/>
              </a:spcAft>
              <a:buClr>
                <a:schemeClr val="dk1"/>
              </a:buClr>
              <a:buSzPct val="100000"/>
              <a:buNone/>
            </a:pPr>
            <a:r>
              <a:rPr lang="en-AU"/>
              <a:t>    My body rests in hope.</a:t>
            </a:r>
            <a:endParaRPr/>
          </a:p>
          <a:p>
            <a:pPr indent="0" lvl="0" marL="0" rtl="0" algn="l">
              <a:lnSpc>
                <a:spcPct val="90000"/>
              </a:lnSpc>
              <a:spcBef>
                <a:spcPts val="1000"/>
              </a:spcBef>
              <a:spcAft>
                <a:spcPts val="0"/>
              </a:spcAft>
              <a:buClr>
                <a:schemeClr val="dk1"/>
              </a:buClr>
              <a:buSzPct val="100000"/>
              <a:buNone/>
            </a:pPr>
            <a:r>
              <a:rPr lang="en-AU"/>
              <a:t>For you will not leave my soul among the dead[j]</a:t>
            </a:r>
            <a:endParaRPr/>
          </a:p>
          <a:p>
            <a:pPr indent="0" lvl="0" marL="0" rtl="0" algn="l">
              <a:lnSpc>
                <a:spcPct val="90000"/>
              </a:lnSpc>
              <a:spcBef>
                <a:spcPts val="1000"/>
              </a:spcBef>
              <a:spcAft>
                <a:spcPts val="0"/>
              </a:spcAft>
              <a:buClr>
                <a:schemeClr val="dk1"/>
              </a:buClr>
              <a:buSzPct val="100000"/>
              <a:buNone/>
            </a:pPr>
            <a:r>
              <a:rPr lang="en-AU"/>
              <a:t>    or allow your Holy One to rot in the grave.</a:t>
            </a:r>
            <a:endParaRPr/>
          </a:p>
          <a:p>
            <a:pPr indent="0" lvl="0" marL="0" rtl="0" algn="l">
              <a:lnSpc>
                <a:spcPct val="90000"/>
              </a:lnSpc>
              <a:spcBef>
                <a:spcPts val="1000"/>
              </a:spcBef>
              <a:spcAft>
                <a:spcPts val="0"/>
              </a:spcAft>
              <a:buClr>
                <a:schemeClr val="dk1"/>
              </a:buClr>
              <a:buSzPct val="100000"/>
              <a:buNone/>
            </a:pPr>
            <a:r>
              <a:rPr lang="en-AU"/>
              <a:t>You have shown me the way of life,</a:t>
            </a:r>
            <a:endParaRPr/>
          </a:p>
          <a:p>
            <a:pPr indent="0" lvl="0" marL="0" rtl="0" algn="l">
              <a:lnSpc>
                <a:spcPct val="90000"/>
              </a:lnSpc>
              <a:spcBef>
                <a:spcPts val="1000"/>
              </a:spcBef>
              <a:spcAft>
                <a:spcPts val="0"/>
              </a:spcAft>
              <a:buClr>
                <a:schemeClr val="dk1"/>
              </a:buClr>
              <a:buSzPct val="100000"/>
              <a:buNone/>
            </a:pPr>
            <a:r>
              <a:rPr lang="en-AU"/>
              <a:t>    and you will fill me with the joy of your presence.’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2022-06-04T03:52:07Z</dcterms:created>
  <dc:creator>Graham Grove</dc:creator>
</cp:coreProperties>
</file>